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99" r:id="rId1"/>
    <p:sldMasterId id="2147485512" r:id="rId2"/>
  </p:sldMasterIdLst>
  <p:notesMasterIdLst>
    <p:notesMasterId r:id="rId46"/>
  </p:notesMasterIdLst>
  <p:handoutMasterIdLst>
    <p:handoutMasterId r:id="rId47"/>
  </p:handoutMasterIdLst>
  <p:sldIdLst>
    <p:sldId id="599" r:id="rId3"/>
    <p:sldId id="620" r:id="rId4"/>
    <p:sldId id="628" r:id="rId5"/>
    <p:sldId id="637" r:id="rId6"/>
    <p:sldId id="630" r:id="rId7"/>
    <p:sldId id="631" r:id="rId8"/>
    <p:sldId id="632" r:id="rId9"/>
    <p:sldId id="621" r:id="rId10"/>
    <p:sldId id="622" r:id="rId11"/>
    <p:sldId id="623" r:id="rId12"/>
    <p:sldId id="633" r:id="rId13"/>
    <p:sldId id="634" r:id="rId14"/>
    <p:sldId id="635" r:id="rId15"/>
    <p:sldId id="636" r:id="rId16"/>
    <p:sldId id="624" r:id="rId17"/>
    <p:sldId id="625" r:id="rId18"/>
    <p:sldId id="627" r:id="rId19"/>
    <p:sldId id="626" r:id="rId20"/>
    <p:sldId id="617" r:id="rId21"/>
    <p:sldId id="618" r:id="rId22"/>
    <p:sldId id="619" r:id="rId23"/>
    <p:sldId id="600" r:id="rId24"/>
    <p:sldId id="601" r:id="rId25"/>
    <p:sldId id="603" r:id="rId26"/>
    <p:sldId id="604" r:id="rId27"/>
    <p:sldId id="605" r:id="rId28"/>
    <p:sldId id="606" r:id="rId29"/>
    <p:sldId id="607" r:id="rId30"/>
    <p:sldId id="579" r:id="rId31"/>
    <p:sldId id="612" r:id="rId32"/>
    <p:sldId id="613" r:id="rId33"/>
    <p:sldId id="614" r:id="rId34"/>
    <p:sldId id="615" r:id="rId35"/>
    <p:sldId id="616" r:id="rId36"/>
    <p:sldId id="537" r:id="rId37"/>
    <p:sldId id="596" r:id="rId38"/>
    <p:sldId id="597" r:id="rId39"/>
    <p:sldId id="598" r:id="rId40"/>
    <p:sldId id="608" r:id="rId41"/>
    <p:sldId id="609" r:id="rId42"/>
    <p:sldId id="610" r:id="rId43"/>
    <p:sldId id="611" r:id="rId44"/>
    <p:sldId id="550" r:id="rId45"/>
  </p:sldIdLst>
  <p:sldSz cx="9144000" cy="6858000" type="screen4x3"/>
  <p:notesSz cx="7053263" cy="9309100"/>
  <p:custDataLst>
    <p:tags r:id="rId4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FFCC00"/>
        </a:solidFill>
        <a:latin typeface="Trebuchet M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FFCC00"/>
        </a:solidFill>
        <a:latin typeface="Trebuchet M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FFCC00"/>
        </a:solidFill>
        <a:latin typeface="Trebuchet M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FFCC00"/>
        </a:solidFill>
        <a:latin typeface="Trebuchet M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FFCC00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FFCC00"/>
        </a:solidFill>
        <a:latin typeface="Trebuchet MS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FFCC00"/>
        </a:solidFill>
        <a:latin typeface="Trebuchet MS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FFCC00"/>
        </a:solidFill>
        <a:latin typeface="Trebuchet MS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FFCC00"/>
        </a:solidFill>
        <a:latin typeface="Trebuchet MS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32">
          <p15:clr>
            <a:srgbClr val="A4A3A4"/>
          </p15:clr>
        </p15:guide>
        <p15:guide id="2" pos="22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4BC"/>
    <a:srgbClr val="FFFF00"/>
    <a:srgbClr val="FF6600"/>
    <a:srgbClr val="996600"/>
    <a:srgbClr val="00FFFF"/>
    <a:srgbClr val="003300"/>
    <a:srgbClr val="FFFFCC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9" autoAdjust="0"/>
    <p:restoredTop sz="94671" autoAdjust="0"/>
  </p:normalViewPr>
  <p:slideViewPr>
    <p:cSldViewPr>
      <p:cViewPr>
        <p:scale>
          <a:sx n="66" d="100"/>
          <a:sy n="66" d="100"/>
        </p:scale>
        <p:origin x="-1584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6" d="100"/>
        <a:sy n="3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664" y="-84"/>
      </p:cViewPr>
      <p:guideLst>
        <p:guide orient="horz" pos="2932"/>
        <p:guide pos="222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57131" cy="465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2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1200">
                <a:effectLst/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476" y="0"/>
            <a:ext cx="3057131" cy="465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2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1200">
                <a:effectLst/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42382"/>
            <a:ext cx="3057131" cy="465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2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1200">
                <a:effectLst/>
                <a:latin typeface="Arial Narrow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476" y="8842382"/>
            <a:ext cx="3057131" cy="465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2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 sz="1200">
                <a:effectLst/>
                <a:latin typeface="Arial Narrow" pitchFamily="34" charset="0"/>
              </a:defRPr>
            </a:lvl1pPr>
          </a:lstStyle>
          <a:p>
            <a:pPr>
              <a:defRPr/>
            </a:pPr>
            <a:fld id="{E91EB7EB-1473-4C7C-AA94-2672B7A57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158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5"/>
          </p:nvPr>
        </p:nvSpPr>
        <p:spPr>
          <a:xfrm>
            <a:off x="3994476" y="8842382"/>
            <a:ext cx="3057131" cy="4652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B9A02-28C0-499D-ACA4-73F0F90EC7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2963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025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3325" y="698500"/>
            <a:ext cx="4652963" cy="3489325"/>
          </a:xfrm>
          <a:solidFill>
            <a:srgbClr val="FFFFFF"/>
          </a:solidFill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5159" y="4420856"/>
            <a:ext cx="5642947" cy="41901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3497" tIns="46749" rIns="93497" bIns="46749"/>
          <a:lstStyle/>
          <a:p>
            <a:endParaRPr lang="id-ID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5327" y="4421823"/>
            <a:ext cx="5642610" cy="418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r>
              <a:rPr lang="id-ID" altLang="id-ID" smtClean="0"/>
              <a:t>Kondisi sekolah yang bervariasi GAP nya kesenjangannya tinggi, ada sekolah yang memprihatinkan (slide 19) dan ada juga yang sangat memadai (slide 20)</a:t>
            </a: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59666" indent="-292179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68718" indent="-233744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36205" indent="-233744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103692" indent="-233744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71179" indent="-2337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3038666" indent="-2337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506153" indent="-2337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973640" indent="-2337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fld id="{1D9A07C6-1D86-4844-AE9C-AF1C6AC0CB64}" type="slidenum">
              <a:rPr lang="en-US" altLang="id-ID" smtClean="0"/>
              <a:pPr/>
              <a:t>11</a:t>
            </a:fld>
            <a:endParaRPr lang="en-US" altLang="id-ID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5327" y="4421823"/>
            <a:ext cx="5642610" cy="4189095"/>
          </a:xfrm>
          <a:prstGeom prst="rect">
            <a:avLst/>
          </a:prstGeom>
        </p:spPr>
        <p:txBody>
          <a:bodyPr lIns="93497" tIns="46749" rIns="93497" bIns="46749"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9B74A-C1C1-48B1-B11F-CA3CA2549F1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DED1D8-B849-4EC8-96FF-F1515D526D07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B560B7-87C3-450B-A590-B35A8613C67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4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ABB2A9B-639B-4F20-B93C-F1930833F78E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900236-0FBB-4038-A20B-F35A50195F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DB83A4-EA7A-48C5-9336-5C83EE58D3AE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11E0B4-301B-40BB-BD0A-42D8F0CD84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30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59AD9-F067-4FC2-9C9F-D140CB3200C8}" type="datetime1">
              <a:rPr lang="en-US"/>
              <a:pPr>
                <a:defRPr/>
              </a:pPr>
              <a:t>4/4/2017</a:t>
            </a:fld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C363B-7CE0-4D7B-B821-83D0ACE912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95C0C1-0CB1-4826-B358-4E42B91F0870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FFF106-3C28-40B7-9DD6-7EB295C5123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40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2E79E2-F84A-49C9-8542-4101C0E72439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9FD2A0-CFE8-48E1-9E0D-C7BF1A698B6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45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DF97DC-85A0-4532-9E13-E1A0943643F6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CA1C90-F5F4-4F5E-91C7-74B90884F8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77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537C18-2013-4B33-862B-ECA8C3699E2E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DF0D54-E3AF-4215-BE77-B1BF6F1F1B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78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FF3917-B8E4-4D30-BC16-09DDA0CCFBBD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48071D-618C-4590-8DDD-8E174A25F0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50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108FC4-A6B0-4FD7-ACAF-F877270C9178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D558F0-81C3-4913-BC28-E22B30E0DF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494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0B50BF-04C0-48DB-9DC1-A26609160C98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F0D6EA-6B11-454F-AE79-23F14E090FB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8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5CB648-E7D9-4654-A6E2-153A7FFBF6CC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059E8F-9929-4AFF-8F93-8B9BD7B3B3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145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C42E6A8-F0AD-4E7A-AAE0-EFEDA763F898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63760D-1915-4447-BB3F-746A0C00101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244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ED1835-9739-4FFE-AD31-190AAC62D712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E479A0-FAB8-4603-8EBB-A4FF93B6C8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77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716A9-01FB-423D-9EED-0FC55866BA77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64830-959A-4F80-8C87-2FAFB4ED1B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55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F1138C-2423-4D56-8823-FF7A6A89569E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EEB4AF-3908-4517-8E98-7440503851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307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108D31-122F-454B-860D-F84BE57C5A5F}" type="datetime1">
              <a:rPr lang="en-US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C5655-E2F0-46B2-A396-5D5616DFAC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0FD077-9EFC-4B0F-9C12-D862007166E3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D87B7-BD5A-463C-BBF5-6BF5F873E69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7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26F523-0FA6-48D2-94B2-53A70C0F1B31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5A3C56-9FDA-41F1-B228-D0075D32A2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7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622857-DEB3-4AEB-8168-2313823117B7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4DA7EC-ED1B-4F44-AC91-0F255EA4D3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5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7AD711-2E26-46F4-9C78-68FD8D853F8F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735131-48EC-4D6A-B352-D15CA515DBE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4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1BE473-4803-41BE-A99D-F6F24F35750E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87F303-C3C7-4F7B-81B7-F7231D9D40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8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7BE504-E781-4942-B0BA-DE139635DCB0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991BC-75B8-42F0-8541-CB41AED4FA7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2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4C6439-CB50-4DF9-ABD5-F4DAB1079B99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850034-AEB7-4BC9-867A-2CECCD11B9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77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3B12306-01D2-4232-AA5A-453DF746B195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5B566F0-5262-409F-9624-BB944CFCF0E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6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0" r:id="rId1"/>
    <p:sldLayoutId id="2147485501" r:id="rId2"/>
    <p:sldLayoutId id="2147485502" r:id="rId3"/>
    <p:sldLayoutId id="2147485503" r:id="rId4"/>
    <p:sldLayoutId id="2147485504" r:id="rId5"/>
    <p:sldLayoutId id="2147485505" r:id="rId6"/>
    <p:sldLayoutId id="2147485506" r:id="rId7"/>
    <p:sldLayoutId id="2147485507" r:id="rId8"/>
    <p:sldLayoutId id="2147485508" r:id="rId9"/>
    <p:sldLayoutId id="2147485509" r:id="rId10"/>
    <p:sldLayoutId id="2147485510" r:id="rId11"/>
    <p:sldLayoutId id="214748551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3B12306-01D2-4232-AA5A-453DF746B195}" type="datetime1">
              <a:rPr lang="en-US" smtClean="0"/>
              <a:pPr>
                <a:defRPr/>
              </a:pPr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5B566F0-5262-409F-9624-BB944CFCF0E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6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3" r:id="rId1"/>
    <p:sldLayoutId id="2147485514" r:id="rId2"/>
    <p:sldLayoutId id="2147485515" r:id="rId3"/>
    <p:sldLayoutId id="2147485516" r:id="rId4"/>
    <p:sldLayoutId id="2147485517" r:id="rId5"/>
    <p:sldLayoutId id="2147485518" r:id="rId6"/>
    <p:sldLayoutId id="2147485519" r:id="rId7"/>
    <p:sldLayoutId id="2147485520" r:id="rId8"/>
    <p:sldLayoutId id="2147485521" r:id="rId9"/>
    <p:sldLayoutId id="2147485522" r:id="rId10"/>
    <p:sldLayoutId id="2147485523" r:id="rId11"/>
    <p:sldLayoutId id="214748552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Perangkat.ppt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Serah%20berkas.pptx" TargetMode="External"/><Relationship Id="rId4" Type="http://schemas.openxmlformats.org/officeDocument/2006/relationships/hyperlink" Target="visitasi.pp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Format%205.1.docx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1"/>
          <p:cNvSpPr>
            <a:spLocks noChangeArrowheads="1"/>
          </p:cNvSpPr>
          <p:nvPr/>
        </p:nvSpPr>
        <p:spPr bwMode="auto">
          <a:xfrm>
            <a:off x="4004897" y="2816225"/>
            <a:ext cx="9144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d-ID">
              <a:latin typeface="Book Antiqua" pitchFamily="18" charset="0"/>
            </a:endParaRPr>
          </a:p>
        </p:txBody>
      </p:sp>
      <p:sp>
        <p:nvSpPr>
          <p:cNvPr id="272402" name="Rectangle 18"/>
          <p:cNvSpPr>
            <a:spLocks noChangeArrowheads="1"/>
          </p:cNvSpPr>
          <p:nvPr/>
        </p:nvSpPr>
        <p:spPr bwMode="auto">
          <a:xfrm>
            <a:off x="0" y="2514600"/>
            <a:ext cx="9144000" cy="1752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lnSpc>
                <a:spcPct val="90000"/>
              </a:lnSpc>
              <a:defRPr/>
            </a:pPr>
            <a:r>
              <a:rPr kumimoji="0" lang="en-US" sz="4800" dirty="0" smtClean="0">
                <a:solidFill>
                  <a:srgbClr val="FF3300"/>
                </a:solidFill>
                <a:latin typeface="Arial Rounded MT Bold" pitchFamily="34" charset="0"/>
                <a:cs typeface="Times New Roman" pitchFamily="18" charset="0"/>
              </a:rPr>
              <a:t>PERANGKAT AKREDITASI</a:t>
            </a:r>
            <a:endParaRPr kumimoji="0" lang="id-ID" sz="4800" dirty="0">
              <a:solidFill>
                <a:srgbClr val="FF3300"/>
              </a:solidFill>
              <a:latin typeface="Arial Rounded MT Bold" pitchFamily="34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315200" y="203201"/>
            <a:ext cx="1262909" cy="1152525"/>
            <a:chOff x="7315200" y="203201"/>
            <a:chExt cx="1262909" cy="115252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4846" y="203201"/>
              <a:ext cx="1060938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15200" y="596114"/>
              <a:ext cx="1262909" cy="3539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id-ID" sz="170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rPr>
                <a:t>B</a:t>
              </a:r>
              <a:r>
                <a:rPr lang="id-ID" sz="100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rPr>
                <a:t> </a:t>
              </a:r>
              <a:r>
                <a:rPr lang="id-ID" sz="170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rPr>
                <a:t>A</a:t>
              </a:r>
              <a:r>
                <a:rPr lang="id-ID" sz="100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rPr>
                <a:t> </a:t>
              </a:r>
              <a:r>
                <a:rPr lang="id-ID" sz="170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rPr>
                <a:t>N    S</a:t>
              </a:r>
              <a:r>
                <a:rPr lang="id-ID" sz="100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rPr>
                <a:t> </a:t>
              </a:r>
              <a:r>
                <a:rPr lang="id-ID" sz="170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rPr>
                <a:t>M </a:t>
              </a:r>
              <a:endParaRPr lang="en-US" sz="1700">
                <a:ln w="9525">
                  <a:solidFill>
                    <a:srgbClr val="FFFF66"/>
                  </a:solidFill>
                  <a:miter lim="800000"/>
                </a:ln>
                <a:solidFill>
                  <a:srgbClr val="FFFF66"/>
                </a:solidFill>
                <a:latin typeface="Rockwell" panose="02060603020205020403" pitchFamily="18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01" t="23482" r="30721" b="42934"/>
            <a:stretch>
              <a:fillRect/>
            </a:stretch>
          </p:blipFill>
          <p:spPr bwMode="auto">
            <a:xfrm>
              <a:off x="7644912" y="500063"/>
              <a:ext cx="635977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985" y="1500189"/>
            <a:ext cx="3006969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0" descr="lamdatra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8" y="214313"/>
            <a:ext cx="999392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TextBox 1"/>
          <p:cNvSpPr txBox="1">
            <a:spLocks noChangeArrowheads="1"/>
          </p:cNvSpPr>
          <p:nvPr/>
        </p:nvSpPr>
        <p:spPr bwMode="auto">
          <a:xfrm>
            <a:off x="0" y="1889126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Rockwell Condensed" pitchFamily="18" charset="0"/>
                <a:cs typeface="Arial" charset="0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Rockwell Condensed" pitchFamily="18" charset="0"/>
                <a:cs typeface="Arial" charset="0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Rockwell Condensed" pitchFamily="18" charset="0"/>
                <a:cs typeface="Arial" charset="0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Rockwell Condensed" pitchFamily="18" charset="0"/>
                <a:cs typeface="Arial" charset="0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Rockwell Condensed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Rockwell Condensed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Rockwell Condensed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Rockwell Condensed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Rockwell Condensed" pitchFamily="18" charset="0"/>
                <a:cs typeface="Arial" charset="0"/>
              </a:defRPr>
            </a:lvl9pPr>
          </a:lstStyle>
          <a:p>
            <a:pPr algn="ctr" eaLnBrk="1" hangingPunct="1"/>
            <a:r>
              <a:rPr lang="id-ID" altLang="id-ID" dirty="0">
                <a:latin typeface="Monotype Corsiva" pitchFamily="66" charset="0"/>
                <a:ea typeface="Arial Unicode MS" pitchFamily="34" charset="-128"/>
                <a:cs typeface="Arial Unicode MS" pitchFamily="34" charset="-128"/>
              </a:rPr>
              <a:t>“Akreditasi Bermutu untuk Pendidikan Bermutu”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4267200"/>
            <a:ext cx="9144000" cy="120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id-ID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Tahoma" pitchFamily="34" charset="0"/>
              </a:rPr>
              <a:t>Disampaikan pada :</a:t>
            </a:r>
            <a:endParaRPr lang="en-US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Rounded MT Bold" pitchFamily="34" charset="0"/>
              <a:cs typeface="Tahoma" pitchFamily="34" charset="0"/>
            </a:endParaRPr>
          </a:p>
          <a:p>
            <a:pPr algn="ctr" eaLnBrk="1" hangingPunct="1">
              <a:defRPr/>
            </a:pPr>
            <a:r>
              <a:rPr lang="en-US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Tahoma" pitchFamily="34" charset="0"/>
              </a:rPr>
              <a:t>RAPAT KOORDINASI DAN SOSIALISASI</a:t>
            </a:r>
            <a:endParaRPr lang="en-US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Rounded MT Bold" pitchFamily="34" charset="0"/>
              <a:cs typeface="Tahoma" pitchFamily="34" charset="0"/>
            </a:endParaRPr>
          </a:p>
          <a:p>
            <a:pPr algn="ctr" eaLnBrk="1" hangingPunct="1">
              <a:defRPr/>
            </a:pPr>
            <a:r>
              <a:rPr lang="en-US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Tahoma" pitchFamily="34" charset="0"/>
              </a:rPr>
              <a:t>Tahun</a:t>
            </a:r>
            <a:r>
              <a:rPr lang="en-US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Tahoma" pitchFamily="34" charset="0"/>
              </a:rPr>
              <a:t> 2017</a:t>
            </a:r>
            <a:endParaRPr lang="id-ID" dirty="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Rounded MT Bold" pitchFamily="34" charset="0"/>
              <a:cs typeface="Tahoma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20" name="Rectangle 19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Rectangle 23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66374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A1134-64CE-4368-B4DE-CE8B62769506}" type="slidenum">
              <a:rPr lang="en-US" altLang="en-US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384175"/>
            <a:ext cx="869315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 rot="19448769">
            <a:off x="338308" y="2766665"/>
            <a:ext cx="8467383" cy="156966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sz="9600" b="1" dirty="0" err="1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Dokumen</a:t>
            </a:r>
            <a:r>
              <a:rPr lang="en-US" sz="9600" b="1" dirty="0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 </a:t>
            </a:r>
            <a:r>
              <a:rPr lang="en-US" sz="9600" b="1" dirty="0" err="1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tidak</a:t>
            </a:r>
            <a:r>
              <a:rPr lang="en-US" sz="9600" b="1" dirty="0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 </a:t>
            </a:r>
            <a:r>
              <a:rPr lang="en-US" sz="9600" b="1" dirty="0" err="1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lengkap</a:t>
            </a:r>
            <a:endParaRPr lang="en-US" sz="9600" b="1" dirty="0">
              <a:solidFill>
                <a:srgbClr val="FF0000"/>
              </a:solidFill>
              <a:latin typeface="Arabic Typesetting" pitchFamily="66" charset="-78"/>
              <a:cs typeface="Arabic Typesetting" pitchFamily="66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572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681343">
            <a:off x="223838" y="3355975"/>
            <a:ext cx="3311525" cy="2481263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 descr="pilihandiknas (7 of 7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60350">
            <a:off x="5038725" y="498475"/>
            <a:ext cx="3594100" cy="269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ilihandiknas (4 of 7)-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2186">
            <a:off x="3409950" y="3892550"/>
            <a:ext cx="3581400" cy="239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kjac6ka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6098">
            <a:off x="252413" y="430213"/>
            <a:ext cx="3617912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sekolah-tanpa-bangku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14400"/>
            <a:ext cx="31432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sekolah-gubuk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6256">
            <a:off x="5062538" y="2441575"/>
            <a:ext cx="369570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1"/>
          <p:cNvSpPr>
            <a:spLocks noGrp="1"/>
          </p:cNvSpPr>
          <p:nvPr>
            <p:ph type="title"/>
          </p:nvPr>
        </p:nvSpPr>
        <p:spPr>
          <a:xfrm>
            <a:off x="107950" y="198438"/>
            <a:ext cx="8856663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5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Sebagian</a:t>
            </a:r>
            <a:r>
              <a:rPr lang="en-US" sz="3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35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sekolah</a:t>
            </a:r>
            <a:r>
              <a:rPr lang="en-US" sz="3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/madrasah  </a:t>
            </a:r>
            <a:r>
              <a:rPr lang="en-US" sz="35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sarana</a:t>
            </a:r>
            <a:r>
              <a:rPr lang="en-US" sz="3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35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dan</a:t>
            </a:r>
            <a:r>
              <a:rPr lang="en-US" sz="3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35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prasarana</a:t>
            </a:r>
            <a:r>
              <a:rPr lang="en-US" sz="3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yang </a:t>
            </a:r>
            <a:r>
              <a:rPr lang="en-US" sz="35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sangat</a:t>
            </a:r>
            <a:r>
              <a:rPr lang="en-US" sz="3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35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memprihatinkan</a:t>
            </a:r>
            <a:endParaRPr lang="en-US" sz="35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657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B620BB9-C820-49E6-B89B-3D2BDCB38D2B}" type="slidenum">
              <a:rPr lang="en-US" altLang="id-ID" sz="1200" smtClean="0">
                <a:solidFill>
                  <a:srgbClr val="898989"/>
                </a:solidFill>
              </a:rPr>
              <a:pPr/>
              <a:t>11</a:t>
            </a:fld>
            <a:endParaRPr lang="en-US" altLang="id-ID" sz="1200" smtClean="0">
              <a:solidFill>
                <a:srgbClr val="898989"/>
              </a:solidFill>
            </a:endParaRPr>
          </a:p>
        </p:txBody>
      </p:sp>
      <p:pic>
        <p:nvPicPr>
          <p:cNvPr id="32778" name="Picture 10" descr="D:\PELATIHAN\2015\DIKLAT PASURUAN\Gambar Pembelajaran\1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2633663"/>
            <a:ext cx="5345113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9" name="Picture 11" descr="D:\PELATIHAN\2015\DIKLAT PASURUAN\Gambar Pembelajaran\2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25538"/>
            <a:ext cx="5519738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0" name="Picture 12" descr="D:\PELATIHAN\2015\DIKLAT PASURUAN\Gambar Pembelajaran\23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346200"/>
            <a:ext cx="5945188" cy="445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1" name="Picture 13" descr="D:\PELATIHAN\2015\DIKLAT PASURUAN\Gambar Pembelajaran\18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3" y="1758950"/>
            <a:ext cx="852328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2" name="Picture 14" descr="D:\PELATIHAN\2015\DIKLAT PASURUAN\Gambar Pembelajaran\2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765175"/>
            <a:ext cx="7288212" cy="546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8430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en-US" altLang="id-ID" sz="2800" smtClean="0">
                <a:latin typeface="Arial Black" pitchFamily="34" charset="0"/>
              </a:rPr>
              <a:t>Sebagian sekolah/madrasah sudah memiliki sarana dan prasarana yang sangat memadai</a:t>
            </a:r>
            <a:endParaRPr lang="en-US" altLang="id-ID" sz="2800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2EBB99E3-1062-4C66-B521-7132D7218C59}" type="slidenum">
              <a:rPr lang="id-ID" altLang="id-ID" sz="1200" smtClean="0">
                <a:solidFill>
                  <a:srgbClr val="898989"/>
                </a:solidFill>
              </a:rPr>
              <a:pPr/>
              <a:t>12</a:t>
            </a:fld>
            <a:endParaRPr lang="id-ID" altLang="id-ID" sz="1200" smtClean="0">
              <a:solidFill>
                <a:srgbClr val="898989"/>
              </a:solidFill>
            </a:endParaRPr>
          </a:p>
        </p:txBody>
      </p:sp>
      <p:pic>
        <p:nvPicPr>
          <p:cNvPr id="7" name="Picture 2" descr="D:\PELATIHAN\2015\DIKLAT PASURUAN\Gambar Pembelajaran\19.jpg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611560" y="1700808"/>
            <a:ext cx="4806719" cy="3600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/>
        </p:spPr>
      </p:pic>
      <p:pic>
        <p:nvPicPr>
          <p:cNvPr id="8" name="Picture 3" descr="G:\•PROJECTS•\•ADB ALL•\ALL IMAGES\perSTORY\fasilitasmewah\gedung-smpk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673354">
            <a:off x="3668169" y="2123374"/>
            <a:ext cx="4667251" cy="30384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Picture 3" descr="D:\PELATIHAN\2015\DIKLAT PASURUAN\Gambar Pembelajaran\2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/>
          </a:blip>
          <a:srcRect/>
          <a:stretch>
            <a:fillRect/>
          </a:stretch>
        </p:blipFill>
        <p:spPr>
          <a:xfrm>
            <a:off x="530411" y="2276872"/>
            <a:ext cx="4886178" cy="3678783"/>
          </a:xfrm>
          <a:prstGeom prst="roundRect">
            <a:avLst>
              <a:gd name="adj" fmla="val 16667"/>
            </a:avLst>
          </a:prstGeom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4" descr="D:\PELATIHAN\2015\DIKLAT PASURUAN\Gambar Pembelajaran\5.jpg"/>
          <p:cNvPicPr>
            <a:picLocks noChangeAspect="1" noChangeArrowheads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 bwMode="auto">
          <a:xfrm>
            <a:off x="1331640" y="1628800"/>
            <a:ext cx="7583628" cy="37444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5" descr="D:\PELATIHAN\2015\DIKLAT PASURUAN\Gambar Pembelajaran\1.jpg"/>
          <p:cNvPicPr>
            <a:picLocks noChangeAspect="1" noChangeArrowheads="1"/>
          </p:cNvPicPr>
          <p:nvPr/>
        </p:nvPicPr>
        <p:blipFill>
          <a:blip r:embed="rId6" cstate="print">
            <a:extLst/>
          </a:blip>
          <a:srcRect/>
          <a:stretch>
            <a:fillRect/>
          </a:stretch>
        </p:blipFill>
        <p:spPr bwMode="auto">
          <a:xfrm>
            <a:off x="1557905" y="2852936"/>
            <a:ext cx="7131098" cy="356554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/>
        </p:spPr>
      </p:pic>
      <p:pic>
        <p:nvPicPr>
          <p:cNvPr id="207874" name="Picture 2" descr="D:\PELATIHAN\2015\DIKLAT PASURUAN\Gambar Pembelajaran\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444625"/>
            <a:ext cx="5865812" cy="439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12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173413"/>
            <a:ext cx="3887788" cy="291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3127375"/>
            <a:ext cx="2224088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6D125B24-0F26-4A5B-82EC-5820CE6D9584}" type="slidenum">
              <a:rPr lang="id-ID" altLang="id-ID" sz="1200" smtClean="0">
                <a:solidFill>
                  <a:srgbClr val="898989"/>
                </a:solidFill>
              </a:rPr>
              <a:pPr/>
              <a:t>13</a:t>
            </a:fld>
            <a:endParaRPr lang="id-ID" altLang="id-ID" sz="1200" smtClean="0">
              <a:solidFill>
                <a:srgbClr val="898989"/>
              </a:solidFill>
            </a:endParaRPr>
          </a:p>
        </p:txBody>
      </p:sp>
      <p:pic>
        <p:nvPicPr>
          <p:cNvPr id="45061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38" y="92075"/>
            <a:ext cx="2790825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313" y="3128963"/>
            <a:ext cx="2963863" cy="296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74625"/>
            <a:ext cx="3076575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3860800"/>
            <a:ext cx="1366838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186113"/>
            <a:ext cx="3878262" cy="29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933825"/>
            <a:ext cx="1366838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933825"/>
            <a:ext cx="1366838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88" y="3919538"/>
            <a:ext cx="1366837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9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15888"/>
            <a:ext cx="27781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62243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518116AD-C892-4B00-9393-1D090B150F1B}" type="slidenum">
              <a:rPr lang="id-ID" altLang="id-ID" sz="1200" smtClean="0">
                <a:solidFill>
                  <a:srgbClr val="898989"/>
                </a:solidFill>
              </a:rPr>
              <a:pPr/>
              <a:t>14</a:t>
            </a:fld>
            <a:endParaRPr lang="id-ID" altLang="id-ID" sz="1200" smtClean="0">
              <a:solidFill>
                <a:srgbClr val="898989"/>
              </a:solidFill>
            </a:endParaRPr>
          </a:p>
        </p:txBody>
      </p:sp>
      <p:pic>
        <p:nvPicPr>
          <p:cNvPr id="5427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8" y="3429000"/>
            <a:ext cx="460851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5988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88" y="-20638"/>
            <a:ext cx="4637088" cy="347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04988"/>
            <a:ext cx="1298575" cy="162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3571875"/>
            <a:ext cx="1314450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00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FD973D-DC18-4506-8E17-CFE43F88948F}" type="slidenum">
              <a:rPr lang="en-US" altLang="en-US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305800" cy="57150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038600"/>
            <a:ext cx="2514600" cy="20574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92522" y="5852699"/>
            <a:ext cx="2204450" cy="4616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b="1" dirty="0" err="1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Arial" charset="0"/>
              </a:rPr>
              <a:t>Perpustakaan</a:t>
            </a:r>
            <a:endParaRPr lang="en-US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 rot="19674194">
            <a:off x="398055" y="2994596"/>
            <a:ext cx="8224711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tidak</a:t>
            </a:r>
            <a:r>
              <a:rPr lang="en-US" sz="9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en-US" sz="96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standar</a:t>
            </a:r>
            <a:endParaRPr lang="en-US" sz="96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8" name="Rectangle 7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2890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E566C0-9568-48B2-87FF-CE7606A12204}" type="slidenum">
              <a:rPr lang="en-US" altLang="en-US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382000" cy="60198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3810000" cy="14478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1000"/>
            <a:ext cx="4597400" cy="14478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64361" y="1320225"/>
            <a:ext cx="196560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charset="0"/>
              </a:rPr>
              <a:t>Area </a:t>
            </a:r>
            <a:r>
              <a:rPr lang="en-US" sz="2000" b="1" dirty="0" err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charset="0"/>
              </a:rPr>
              <a:t>olah</a:t>
            </a:r>
            <a:r>
              <a:rPr lang="en-US" sz="2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charset="0"/>
              </a:rPr>
              <a:t> raga</a:t>
            </a:r>
          </a:p>
        </p:txBody>
      </p:sp>
      <p:sp>
        <p:nvSpPr>
          <p:cNvPr id="7" name="Rectangle 6"/>
          <p:cNvSpPr/>
          <p:nvPr/>
        </p:nvSpPr>
        <p:spPr>
          <a:xfrm rot="19674194">
            <a:off x="321855" y="2537396"/>
            <a:ext cx="8224711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tidak</a:t>
            </a:r>
            <a:r>
              <a:rPr lang="en-US" sz="9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 </a:t>
            </a:r>
            <a:r>
              <a:rPr lang="en-US" sz="9600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</a:rPr>
              <a:t>standar</a:t>
            </a:r>
            <a:endParaRPr lang="en-US" sz="96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9" name="Rectangle 8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635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432F2D-FE23-4ECB-87A5-96A16AA7F1FE}" type="slidenum">
              <a:rPr lang="en-US" altLang="en-US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25438"/>
            <a:ext cx="8610600" cy="624840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0400" y="533400"/>
            <a:ext cx="53866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 err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charset="0"/>
              </a:rPr>
              <a:t>Waktu</a:t>
            </a:r>
            <a:r>
              <a:rPr lang="en-US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charset="0"/>
              </a:rPr>
              <a:t> </a:t>
            </a:r>
            <a:r>
              <a:rPr lang="en-US" sz="4000" b="1" dirty="0" err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charset="0"/>
              </a:rPr>
              <a:t>relatif</a:t>
            </a:r>
            <a:r>
              <a:rPr lang="en-US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charset="0"/>
              </a:rPr>
              <a:t> </a:t>
            </a:r>
            <a:r>
              <a:rPr lang="en-US" sz="4000" b="1" dirty="0" err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Arial" charset="0"/>
              </a:rPr>
              <a:t>terbatas</a:t>
            </a:r>
            <a:endParaRPr lang="en-US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0143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21BCF3-128D-45E3-AF2E-A044C7695017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253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87625"/>
            <a:ext cx="5092700" cy="343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Picture 14" descr="http://1.bp.blogspot.com/-qHPhHbcoeE8/Uo6qBNrVzWI/AAAAAAAATgk/M-D37EANTZI/s1600/organisas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-9525"/>
            <a:ext cx="3097213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14450"/>
            <a:ext cx="1447800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696" y="504224"/>
            <a:ext cx="570098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TARGET MANAJEMEN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8" name="Rectangle 7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4220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5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5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Dinamika Peraturan Menteri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Perubahan</a:t>
            </a:r>
            <a:r>
              <a:rPr lang="en-US" altLang="en-US" dirty="0"/>
              <a:t> </a:t>
            </a:r>
            <a:r>
              <a:rPr lang="en-US" altLang="en-US" dirty="0" err="1"/>
              <a:t>Standar</a:t>
            </a:r>
            <a:r>
              <a:rPr lang="en-US" altLang="en-US" dirty="0"/>
              <a:t> Isi</a:t>
            </a:r>
          </a:p>
          <a:p>
            <a:pPr eaLnBrk="1" hangingPunct="1"/>
            <a:r>
              <a:rPr lang="en-US" altLang="en-US" dirty="0" err="1"/>
              <a:t>Perubahan</a:t>
            </a:r>
            <a:r>
              <a:rPr lang="en-US" altLang="en-US" dirty="0"/>
              <a:t> </a:t>
            </a:r>
            <a:r>
              <a:rPr lang="en-US" altLang="en-US" dirty="0" err="1"/>
              <a:t>Standar</a:t>
            </a:r>
            <a:r>
              <a:rPr lang="en-US" altLang="en-US" dirty="0"/>
              <a:t> Proses</a:t>
            </a:r>
          </a:p>
          <a:p>
            <a:pPr eaLnBrk="1" hangingPunct="1"/>
            <a:r>
              <a:rPr lang="en-US" altLang="en-US" dirty="0" err="1"/>
              <a:t>Perubahan</a:t>
            </a:r>
            <a:r>
              <a:rPr lang="en-US" altLang="en-US" dirty="0"/>
              <a:t> </a:t>
            </a:r>
            <a:r>
              <a:rPr lang="en-US" altLang="en-US" dirty="0" err="1"/>
              <a:t>Standar</a:t>
            </a:r>
            <a:r>
              <a:rPr lang="en-US" altLang="en-US" dirty="0"/>
              <a:t> SKL</a:t>
            </a:r>
          </a:p>
          <a:p>
            <a:pPr eaLnBrk="1" hangingPunct="1"/>
            <a:r>
              <a:rPr lang="en-US" altLang="en-US" dirty="0" err="1"/>
              <a:t>Perubahan</a:t>
            </a:r>
            <a:r>
              <a:rPr lang="en-US" altLang="en-US" dirty="0"/>
              <a:t> </a:t>
            </a:r>
            <a:r>
              <a:rPr lang="en-US" altLang="en-US" dirty="0" err="1"/>
              <a:t>Standar</a:t>
            </a:r>
            <a:r>
              <a:rPr lang="en-US" altLang="en-US" dirty="0"/>
              <a:t> </a:t>
            </a:r>
            <a:r>
              <a:rPr lang="en-US" altLang="en-US" dirty="0" err="1"/>
              <a:t>Penilaian</a:t>
            </a:r>
            <a:endParaRPr lang="id-ID" altLang="en-US" dirty="0"/>
          </a:p>
          <a:p>
            <a:pPr eaLnBrk="1" hangingPunct="1"/>
            <a:r>
              <a:rPr lang="en-US" altLang="en-US" dirty="0" err="1"/>
              <a:t>Pembaruan</a:t>
            </a:r>
            <a:r>
              <a:rPr lang="en-US" altLang="en-US" dirty="0"/>
              <a:t> </a:t>
            </a:r>
            <a:r>
              <a:rPr lang="en-US" altLang="en-US" dirty="0" err="1"/>
              <a:t>Spektrum</a:t>
            </a:r>
            <a:r>
              <a:rPr lang="en-US" altLang="en-US" dirty="0"/>
              <a:t> Program </a:t>
            </a:r>
            <a:r>
              <a:rPr lang="en-US" altLang="en-US" dirty="0" err="1"/>
              <a:t>Keahlian</a:t>
            </a:r>
            <a:r>
              <a:rPr lang="en-US" altLang="en-US" dirty="0"/>
              <a:t> SMK </a:t>
            </a:r>
          </a:p>
          <a:p>
            <a:pPr eaLnBrk="1" hangingPunct="1"/>
            <a:endParaRPr lang="en-US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0740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B3D1E5-7655-4EA6-A713-7C831F9301E5}" type="slidenum">
              <a:rPr lang="en-US" altLang="en-US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Arrow 14"/>
          <p:cNvSpPr/>
          <p:nvPr/>
        </p:nvSpPr>
        <p:spPr bwMode="auto">
          <a:xfrm rot="13531035">
            <a:off x="5935881" y="3847167"/>
            <a:ext cx="394527" cy="1492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1000" y="514755"/>
            <a:ext cx="8669339" cy="5428845"/>
            <a:chOff x="304800" y="381000"/>
            <a:chExt cx="8669339" cy="5428845"/>
          </a:xfrm>
        </p:grpSpPr>
        <p:sp>
          <p:nvSpPr>
            <p:cNvPr id="7" name="Right Arrow 6"/>
            <p:cNvSpPr/>
            <p:nvPr/>
          </p:nvSpPr>
          <p:spPr bwMode="auto">
            <a:xfrm rot="19350072">
              <a:off x="3047457" y="3515758"/>
              <a:ext cx="419100" cy="14047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04800" y="1963736"/>
              <a:ext cx="2609786" cy="717261"/>
            </a:xfrm>
            <a:prstGeom prst="ellipse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 smtClean="0"/>
                <a:t>Rakor</a:t>
              </a:r>
              <a:r>
                <a:rPr lang="en-US" dirty="0" smtClean="0"/>
                <a:t> &amp; </a:t>
              </a:r>
              <a:r>
                <a:rPr lang="en-US" dirty="0" err="1" smtClean="0"/>
                <a:t>Sosialisasi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063716" y="831184"/>
              <a:ext cx="2609786" cy="717261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 smtClean="0"/>
                <a:t>Sosialisasi</a:t>
              </a:r>
              <a:r>
                <a:rPr lang="en-US" dirty="0" smtClean="0"/>
                <a:t> </a:t>
              </a:r>
              <a:r>
                <a:rPr lang="en-US" dirty="0" err="1" smtClean="0"/>
                <a:t>ke</a:t>
              </a:r>
              <a:r>
                <a:rPr lang="en-US" dirty="0" smtClean="0"/>
                <a:t> </a:t>
              </a:r>
              <a:r>
                <a:rPr lang="en-US" dirty="0" err="1" smtClean="0"/>
                <a:t>Sekolah</a:t>
              </a:r>
              <a:endParaRPr lang="en-US" dirty="0"/>
            </a:p>
          </p:txBody>
        </p:sp>
        <p:sp>
          <p:nvSpPr>
            <p:cNvPr id="10" name="Oval 9">
              <a:hlinkClick r:id="rId3" action="ppaction://hlinkpres?slideindex=1&amp;slidetitle="/>
            </p:cNvPr>
            <p:cNvSpPr/>
            <p:nvPr/>
          </p:nvSpPr>
          <p:spPr bwMode="auto">
            <a:xfrm>
              <a:off x="6137588" y="1939113"/>
              <a:ext cx="2609786" cy="717261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/>
                <a:t>Mengisi</a:t>
              </a:r>
              <a:r>
                <a:rPr lang="en-US" dirty="0"/>
                <a:t> </a:t>
              </a:r>
              <a:r>
                <a:rPr lang="en-US" dirty="0" err="1"/>
                <a:t>instrumen</a:t>
              </a:r>
              <a:endParaRPr lang="en-US" dirty="0"/>
            </a:p>
          </p:txBody>
        </p:sp>
        <p:sp>
          <p:nvSpPr>
            <p:cNvPr id="11" name="Oval 10">
              <a:hlinkClick r:id="rId4" action="ppaction://hlinkpres?slideindex=1&amp;slidetitle="/>
            </p:cNvPr>
            <p:cNvSpPr/>
            <p:nvPr/>
          </p:nvSpPr>
          <p:spPr bwMode="auto">
            <a:xfrm>
              <a:off x="457200" y="3694286"/>
              <a:ext cx="2609786" cy="717261"/>
            </a:xfrm>
            <a:prstGeom prst="ellipse">
              <a:avLst/>
            </a:prstGeom>
            <a:gradFill flip="none" rotWithShape="1">
              <a:gsLst>
                <a:gs pos="0">
                  <a:srgbClr val="179964">
                    <a:shade val="30000"/>
                    <a:satMod val="115000"/>
                  </a:srgbClr>
                </a:gs>
                <a:gs pos="50000">
                  <a:srgbClr val="179964">
                    <a:shade val="67500"/>
                    <a:satMod val="115000"/>
                  </a:srgbClr>
                </a:gs>
                <a:gs pos="100000">
                  <a:srgbClr val="179964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/>
                <a:t>Visitasi</a:t>
              </a:r>
              <a:endParaRPr lang="en-US" dirty="0"/>
            </a:p>
          </p:txBody>
        </p:sp>
        <p:sp>
          <p:nvSpPr>
            <p:cNvPr id="12" name="Oval 11">
              <a:hlinkClick r:id="rId5" action="ppaction://hlinkpres?slideindex=1&amp;slidetitle="/>
            </p:cNvPr>
            <p:cNvSpPr/>
            <p:nvPr/>
          </p:nvSpPr>
          <p:spPr bwMode="auto">
            <a:xfrm>
              <a:off x="5848350" y="3958641"/>
              <a:ext cx="2609850" cy="717321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 smtClean="0"/>
                <a:t>Unggah</a:t>
              </a:r>
              <a:r>
                <a:rPr lang="en-US" dirty="0" smtClean="0"/>
                <a:t> </a:t>
              </a:r>
              <a:r>
                <a:rPr lang="en-US" dirty="0" err="1" smtClean="0"/>
                <a:t>Perangkat</a:t>
              </a:r>
              <a:endParaRPr lang="en-US" dirty="0"/>
            </a:p>
          </p:txBody>
        </p:sp>
        <p:sp>
          <p:nvSpPr>
            <p:cNvPr id="13" name="Right Arrow 12"/>
            <p:cNvSpPr/>
            <p:nvPr/>
          </p:nvSpPr>
          <p:spPr bwMode="auto">
            <a:xfrm rot="1068805">
              <a:off x="2927350" y="2521010"/>
              <a:ext cx="409575" cy="14346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ight Arrow 13"/>
            <p:cNvSpPr/>
            <p:nvPr/>
          </p:nvSpPr>
          <p:spPr bwMode="auto">
            <a:xfrm rot="5199807">
              <a:off x="4196938" y="1888977"/>
              <a:ext cx="394527" cy="14922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ight Arrow 15"/>
            <p:cNvSpPr/>
            <p:nvPr/>
          </p:nvSpPr>
          <p:spPr bwMode="auto">
            <a:xfrm rot="9598138">
              <a:off x="5825103" y="2519515"/>
              <a:ext cx="411162" cy="143464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Curved Down Arrow 16"/>
            <p:cNvSpPr/>
            <p:nvPr/>
          </p:nvSpPr>
          <p:spPr bwMode="auto">
            <a:xfrm rot="19438920">
              <a:off x="1614488" y="939913"/>
              <a:ext cx="1304925" cy="50212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Curved Down Arrow 17"/>
            <p:cNvSpPr/>
            <p:nvPr/>
          </p:nvSpPr>
          <p:spPr bwMode="auto">
            <a:xfrm rot="1965870">
              <a:off x="5959475" y="927958"/>
              <a:ext cx="1293813" cy="48867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Curved Down Arrow 18"/>
            <p:cNvSpPr/>
            <p:nvPr/>
          </p:nvSpPr>
          <p:spPr bwMode="auto">
            <a:xfrm rot="6244317">
              <a:off x="7804071" y="3227965"/>
              <a:ext cx="1246346" cy="48101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urved Down Arrow 19"/>
            <p:cNvSpPr/>
            <p:nvPr/>
          </p:nvSpPr>
          <p:spPr bwMode="auto">
            <a:xfrm rot="9105850">
              <a:off x="5320110" y="5200869"/>
              <a:ext cx="1754187" cy="58132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112" name="TextBox 20"/>
            <p:cNvSpPr txBox="1">
              <a:spLocks noChangeArrowheads="1"/>
            </p:cNvSpPr>
            <p:nvPr/>
          </p:nvSpPr>
          <p:spPr bwMode="auto">
            <a:xfrm>
              <a:off x="5503862" y="3607451"/>
              <a:ext cx="3030538" cy="31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defRPr/>
              </a:pP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8-13 Mei 2017</a:t>
              </a:r>
            </a:p>
          </p:txBody>
        </p:sp>
        <p:sp>
          <p:nvSpPr>
            <p:cNvPr id="45090" name="TextBox 21"/>
            <p:cNvSpPr txBox="1">
              <a:spLocks noChangeArrowheads="1"/>
            </p:cNvSpPr>
            <p:nvPr/>
          </p:nvSpPr>
          <p:spPr bwMode="auto">
            <a:xfrm>
              <a:off x="3447183" y="381000"/>
              <a:ext cx="1720905" cy="347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1800" b="1" dirty="0" smtClean="0">
                  <a:solidFill>
                    <a:schemeClr val="tx2">
                      <a:lumMod val="50000"/>
                    </a:schemeClr>
                  </a:solidFill>
                </a:rPr>
                <a:t>3-8 April 2017</a:t>
              </a:r>
              <a:endParaRPr lang="en-US" sz="18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27" name="TextBox 20"/>
            <p:cNvSpPr txBox="1">
              <a:spLocks noChangeArrowheads="1"/>
            </p:cNvSpPr>
            <p:nvPr/>
          </p:nvSpPr>
          <p:spPr bwMode="auto">
            <a:xfrm>
              <a:off x="5943601" y="1616884"/>
              <a:ext cx="3030538" cy="31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defRPr/>
              </a:pP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8 April – 13 Mei 2017</a:t>
              </a:r>
            </a:p>
          </p:txBody>
        </p:sp>
        <p:sp>
          <p:nvSpPr>
            <p:cNvPr id="28" name="Oval 27">
              <a:hlinkClick r:id="rId4" action="ppaction://hlinkpres?slideindex=1&amp;slidetitle="/>
            </p:cNvPr>
            <p:cNvSpPr/>
            <p:nvPr/>
          </p:nvSpPr>
          <p:spPr bwMode="auto">
            <a:xfrm>
              <a:off x="3251249" y="4774272"/>
              <a:ext cx="2609786" cy="717261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 smtClean="0"/>
                <a:t>Evaluasi</a:t>
              </a:r>
              <a:r>
                <a:rPr lang="en-US" dirty="0" smtClean="0"/>
                <a:t> &amp; </a:t>
              </a:r>
              <a:r>
                <a:rPr lang="en-US" dirty="0" err="1" smtClean="0"/>
                <a:t>Penetapan</a:t>
              </a:r>
              <a:endParaRPr lang="en-US" dirty="0"/>
            </a:p>
          </p:txBody>
        </p:sp>
        <p:sp>
          <p:nvSpPr>
            <p:cNvPr id="29" name="TextBox 20"/>
            <p:cNvSpPr txBox="1">
              <a:spLocks noChangeArrowheads="1"/>
            </p:cNvSpPr>
            <p:nvPr/>
          </p:nvSpPr>
          <p:spPr bwMode="auto">
            <a:xfrm>
              <a:off x="3021571" y="5491533"/>
              <a:ext cx="3030538" cy="31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defRPr/>
              </a:pPr>
              <a:r>
                <a:rPr lang="en-US" sz="1600" b="1" dirty="0" smtClean="0">
                  <a:solidFill>
                    <a:schemeClr val="tx2">
                      <a:lumMod val="50000"/>
                    </a:schemeClr>
                  </a:solidFill>
                </a:rPr>
                <a:t>15-20 Mei 2017</a:t>
              </a:r>
            </a:p>
          </p:txBody>
        </p:sp>
        <p:sp>
          <p:nvSpPr>
            <p:cNvPr id="30" name="Right Arrow 29"/>
            <p:cNvSpPr/>
            <p:nvPr/>
          </p:nvSpPr>
          <p:spPr bwMode="auto">
            <a:xfrm rot="15989919">
              <a:off x="4214785" y="4241807"/>
              <a:ext cx="603767" cy="239483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Curved Down Arrow 30"/>
            <p:cNvSpPr/>
            <p:nvPr/>
          </p:nvSpPr>
          <p:spPr bwMode="auto">
            <a:xfrm rot="1965870">
              <a:off x="5959474" y="903331"/>
              <a:ext cx="1293813" cy="48867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Curved Down Arrow 31"/>
            <p:cNvSpPr/>
            <p:nvPr/>
          </p:nvSpPr>
          <p:spPr bwMode="auto">
            <a:xfrm rot="13265417">
              <a:off x="1837302" y="4947643"/>
              <a:ext cx="1293813" cy="496526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Oval 5"/>
          <p:cNvSpPr/>
          <p:nvPr/>
        </p:nvSpPr>
        <p:spPr bwMode="auto">
          <a:xfrm>
            <a:off x="3444302" y="2409354"/>
            <a:ext cx="2499298" cy="1553046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Dokumen</a:t>
            </a:r>
            <a:r>
              <a:rPr lang="en-US" dirty="0"/>
              <a:t>/ </a:t>
            </a:r>
            <a:r>
              <a:rPr lang="en-US" dirty="0" err="1"/>
              <a:t>Pendukung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34452" y="152400"/>
            <a:ext cx="237757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" charset="0"/>
              </a:rPr>
              <a:t>Agenda :</a:t>
            </a:r>
          </a:p>
        </p:txBody>
      </p:sp>
      <p:sp>
        <p:nvSpPr>
          <p:cNvPr id="26" name="TextBox 20"/>
          <p:cNvSpPr txBox="1">
            <a:spLocks noChangeArrowheads="1"/>
          </p:cNvSpPr>
          <p:nvPr/>
        </p:nvSpPr>
        <p:spPr bwMode="auto">
          <a:xfrm>
            <a:off x="398463" y="4520625"/>
            <a:ext cx="30305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</a:rPr>
              <a:t>5-20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</a:rPr>
              <a:t>Juni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</a:rPr>
              <a:t> 2017</a:t>
            </a:r>
          </a:p>
          <a:p>
            <a:pPr algn="ctr">
              <a:defRPr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</a:rPr>
              <a:t>17-31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</a:rPr>
              <a:t>Juli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</a:rPr>
              <a:t> 2017</a:t>
            </a:r>
          </a:p>
        </p:txBody>
      </p:sp>
      <p:sp>
        <p:nvSpPr>
          <p:cNvPr id="25" name="TextBox 20"/>
          <p:cNvSpPr txBox="1">
            <a:spLocks noChangeArrowheads="1"/>
          </p:cNvSpPr>
          <p:nvPr/>
        </p:nvSpPr>
        <p:spPr bwMode="auto">
          <a:xfrm>
            <a:off x="13780" y="2862262"/>
            <a:ext cx="30305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defRPr/>
            </a:pP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</a:rPr>
              <a:t>29-31 </a:t>
            </a:r>
            <a:r>
              <a:rPr lang="en-US" sz="1600" b="1" dirty="0" err="1" smtClean="0">
                <a:solidFill>
                  <a:schemeClr val="tx2">
                    <a:lumMod val="50000"/>
                  </a:schemeClr>
                </a:solidFill>
              </a:rPr>
              <a:t>Maret</a:t>
            </a:r>
            <a:r>
              <a:rPr lang="en-US" sz="1600" b="1" dirty="0" smtClean="0">
                <a:solidFill>
                  <a:schemeClr val="tx2">
                    <a:lumMod val="50000"/>
                  </a:schemeClr>
                </a:solidFill>
              </a:rPr>
              <a:t> 2017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34" name="Rectangle 33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35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6" name="Group 35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Rectangle 37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6626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REVISI INSTRUMEN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Revisi</a:t>
            </a:r>
            <a:r>
              <a:rPr lang="en-US" dirty="0" smtClean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akreditasi</a:t>
            </a:r>
            <a:r>
              <a:rPr lang="en-US" dirty="0"/>
              <a:t>, yang </a:t>
            </a:r>
            <a:r>
              <a:rPr lang="en-US" dirty="0" err="1"/>
              <a:t>meliputi</a:t>
            </a:r>
            <a:r>
              <a:rPr lang="en-US" dirty="0"/>
              <a:t>: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Akreditasi</a:t>
            </a:r>
            <a:r>
              <a:rPr lang="en-US" dirty="0"/>
              <a:t> SD/MI, SMP/MTs, SMA/MA, SMK/MAK </a:t>
            </a:r>
            <a:r>
              <a:rPr lang="en-US" dirty="0" err="1"/>
              <a:t>dan</a:t>
            </a:r>
            <a:r>
              <a:rPr lang="en-US" dirty="0"/>
              <a:t> SLB. Review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revisi</a:t>
            </a:r>
            <a:r>
              <a:rPr lang="en-US" dirty="0"/>
              <a:t> </a:t>
            </a:r>
            <a:r>
              <a:rPr lang="en-US" dirty="0" err="1"/>
              <a:t>dilaksanakan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Instrumen</a:t>
            </a:r>
            <a:r>
              <a:rPr lang="en-US" dirty="0"/>
              <a:t> </a:t>
            </a:r>
            <a:r>
              <a:rPr lang="en-US" dirty="0" err="1"/>
              <a:t>Akreditasi</a:t>
            </a:r>
            <a:r>
              <a:rPr lang="en-US" dirty="0"/>
              <a:t>; </a:t>
            </a: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 </a:t>
            </a:r>
            <a:r>
              <a:rPr lang="en-US" dirty="0" err="1"/>
              <a:t>Pengisian</a:t>
            </a:r>
            <a:r>
              <a:rPr lang="en-US" dirty="0"/>
              <a:t> </a:t>
            </a:r>
            <a:r>
              <a:rPr lang="en-US" dirty="0" err="1"/>
              <a:t>Instrumen</a:t>
            </a:r>
            <a:r>
              <a:rPr lang="en-US" dirty="0"/>
              <a:t> </a:t>
            </a:r>
            <a:r>
              <a:rPr lang="en-US" dirty="0" err="1"/>
              <a:t>Akreditasi</a:t>
            </a:r>
            <a:r>
              <a:rPr lang="en-US" dirty="0"/>
              <a:t>; </a:t>
            </a:r>
            <a:r>
              <a:rPr lang="en-US" dirty="0" err="1"/>
              <a:t>Instrumen</a:t>
            </a:r>
            <a:r>
              <a:rPr lang="en-US" dirty="0"/>
              <a:t> </a:t>
            </a:r>
            <a:r>
              <a:rPr lang="en-US" dirty="0" err="1"/>
              <a:t>Pengumpulan</a:t>
            </a:r>
            <a:r>
              <a:rPr lang="en-US" dirty="0"/>
              <a:t> Data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Pendukung</a:t>
            </a:r>
            <a:r>
              <a:rPr lang="en-US" dirty="0"/>
              <a:t> </a:t>
            </a:r>
            <a:r>
              <a:rPr lang="en-US" dirty="0" err="1"/>
              <a:t>Akreditasi</a:t>
            </a:r>
            <a:r>
              <a:rPr lang="en-US" dirty="0"/>
              <a:t>;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Penskoran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Pemeringkatan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Akreditasi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kesatuan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, review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revisi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Penskoran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Pemeringkatan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Akreditasi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jenjang</a:t>
            </a:r>
            <a:r>
              <a:rPr lang="en-US" dirty="0"/>
              <a:t> SMA/MA. </a:t>
            </a:r>
            <a:r>
              <a:rPr lang="en-US" dirty="0" err="1"/>
              <a:t>Urgensi</a:t>
            </a:r>
            <a:r>
              <a:rPr lang="en-US" dirty="0"/>
              <a:t> </a:t>
            </a:r>
            <a:r>
              <a:rPr lang="en-US" dirty="0" err="1"/>
              <a:t>dilakukannya</a:t>
            </a:r>
            <a:r>
              <a:rPr lang="en-US" dirty="0"/>
              <a:t> review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revisi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didorong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alasan</a:t>
            </a:r>
            <a:r>
              <a:rPr lang="en-US" dirty="0"/>
              <a:t>: </a:t>
            </a:r>
          </a:p>
          <a:p>
            <a:pPr lvl="0"/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butir</a:t>
            </a:r>
            <a:r>
              <a:rPr lang="en-US" dirty="0"/>
              <a:t> </a:t>
            </a:r>
            <a:r>
              <a:rPr lang="en-US" dirty="0" err="1"/>
              <a:t>Instrumen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di </a:t>
            </a:r>
            <a:r>
              <a:rPr lang="en-US" dirty="0" err="1"/>
              <a:t>lapangan</a:t>
            </a:r>
            <a:r>
              <a:rPr lang="en-US" dirty="0"/>
              <a:t>; </a:t>
            </a:r>
          </a:p>
          <a:p>
            <a:pPr lvl="0"/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butir</a:t>
            </a:r>
            <a:r>
              <a:rPr lang="en-US" dirty="0"/>
              <a:t> </a:t>
            </a: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 (</a:t>
            </a:r>
            <a:r>
              <a:rPr lang="en-US" dirty="0" err="1"/>
              <a:t>juknis</a:t>
            </a:r>
            <a:r>
              <a:rPr lang="en-US" dirty="0"/>
              <a:t>)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menimbulkan</a:t>
            </a:r>
            <a:r>
              <a:rPr lang="en-US" dirty="0"/>
              <a:t> </a:t>
            </a:r>
            <a:r>
              <a:rPr lang="en-US" dirty="0" err="1"/>
              <a:t>multitafsir</a:t>
            </a:r>
            <a:r>
              <a:rPr lang="en-US" dirty="0"/>
              <a:t>; </a:t>
            </a:r>
          </a:p>
          <a:p>
            <a:pPr lvl="0"/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butir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Instrumen</a:t>
            </a:r>
            <a:r>
              <a:rPr lang="en-US" dirty="0"/>
              <a:t> </a:t>
            </a:r>
            <a:r>
              <a:rPr lang="en-US" dirty="0" err="1"/>
              <a:t>pengumpulan</a:t>
            </a:r>
            <a:r>
              <a:rPr lang="en-US" dirty="0"/>
              <a:t> data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pendukung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93352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Teknik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Penskoran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Pemeringkatan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Akreditasi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SMA/MA</a:t>
            </a:r>
            <a:r>
              <a:rPr lang="en-US" sz="2800" dirty="0"/>
              <a:t> di </a:t>
            </a:r>
            <a:r>
              <a:rPr lang="en-US" sz="2800" dirty="0" err="1"/>
              <a:t>mana</a:t>
            </a:r>
            <a:r>
              <a:rPr lang="en-US" sz="2800" dirty="0"/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bobot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butir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belum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dibedakan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nilai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akhir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belum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memakai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</a:rPr>
              <a:t>pembulatan</a:t>
            </a:r>
            <a:r>
              <a:rPr lang="en-US" sz="2800" dirty="0"/>
              <a:t>;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</a:p>
          <a:p>
            <a:r>
              <a:rPr lang="en-US" sz="2800" dirty="0" err="1"/>
              <a:t>Perangkat</a:t>
            </a:r>
            <a:r>
              <a:rPr lang="en-US" sz="2800" dirty="0"/>
              <a:t> </a:t>
            </a:r>
            <a:r>
              <a:rPr lang="en-US" sz="2800" dirty="0" err="1"/>
              <a:t>akreditasi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SLB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yang </a:t>
            </a:r>
            <a:r>
              <a:rPr lang="en-US" sz="2800" dirty="0" err="1">
                <a:solidFill>
                  <a:srgbClr val="FF0000"/>
                </a:solidFill>
              </a:rPr>
              <a:t>terdiri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atas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perjenis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Ketunaan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perlu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disederhanakan</a:t>
            </a:r>
            <a:r>
              <a:rPr lang="en-US" sz="2800" dirty="0" smtClean="0"/>
              <a:t>. </a:t>
            </a:r>
            <a:r>
              <a:rPr lang="en-US" sz="2800" dirty="0" err="1" smtClean="0"/>
              <a:t>Sebagai</a:t>
            </a:r>
            <a:r>
              <a:rPr lang="en-US" sz="2800" dirty="0" smtClean="0"/>
              <a:t> </a:t>
            </a:r>
            <a:r>
              <a:rPr lang="en-US" sz="2800" dirty="0" err="1"/>
              <a:t>konsekuensi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menindak</a:t>
            </a:r>
            <a:r>
              <a:rPr lang="en-US" sz="2800" dirty="0"/>
              <a:t> </a:t>
            </a:r>
            <a:r>
              <a:rPr lang="en-US" sz="2800" dirty="0" err="1"/>
              <a:t>lanjuti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, </a:t>
            </a:r>
            <a:r>
              <a:rPr lang="en-US" sz="2800" dirty="0" err="1"/>
              <a:t>Badan</a:t>
            </a:r>
            <a:r>
              <a:rPr lang="en-US" sz="2800" dirty="0"/>
              <a:t> </a:t>
            </a:r>
            <a:r>
              <a:rPr lang="en-US" sz="2800" dirty="0" err="1"/>
              <a:t>Akreditasi</a:t>
            </a:r>
            <a:r>
              <a:rPr lang="en-US" sz="2800" dirty="0"/>
              <a:t> </a:t>
            </a:r>
            <a:r>
              <a:rPr lang="en-US" sz="2800" dirty="0" err="1"/>
              <a:t>Nasional</a:t>
            </a:r>
            <a:r>
              <a:rPr lang="en-US" sz="2800" dirty="0"/>
              <a:t> </a:t>
            </a:r>
            <a:r>
              <a:rPr lang="en-US" sz="2800" dirty="0" err="1"/>
              <a:t>Sekolah</a:t>
            </a:r>
            <a:r>
              <a:rPr lang="en-US" sz="2800" dirty="0"/>
              <a:t>/Madrasah (BAN-S/M)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menggunakan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perangkat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akreditasi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sekolah</a:t>
            </a:r>
            <a:r>
              <a:rPr lang="en-US" sz="2800" dirty="0">
                <a:solidFill>
                  <a:srgbClr val="FF0000"/>
                </a:solidFill>
              </a:rPr>
              <a:t>/madrasah </a:t>
            </a:r>
            <a:r>
              <a:rPr lang="en-US" sz="2800" dirty="0" err="1">
                <a:solidFill>
                  <a:srgbClr val="FF0000"/>
                </a:solidFill>
              </a:rPr>
              <a:t>dalam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pelaksanaan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akreditasi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tahun</a:t>
            </a:r>
            <a:r>
              <a:rPr lang="en-US" sz="2800" dirty="0">
                <a:solidFill>
                  <a:srgbClr val="FF0000"/>
                </a:solidFill>
              </a:rPr>
              <a:t> 2016</a:t>
            </a:r>
            <a:r>
              <a:rPr lang="en-US" sz="2800" dirty="0"/>
              <a:t>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0886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Content Placeholder 2"/>
          <p:cNvSpPr txBox="1">
            <a:spLocks/>
          </p:cNvSpPr>
          <p:nvPr/>
        </p:nvSpPr>
        <p:spPr bwMode="auto">
          <a:xfrm>
            <a:off x="468313" y="1462088"/>
            <a:ext cx="7837487" cy="425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3429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520700" indent="-406400">
              <a:spcBef>
                <a:spcPct val="20000"/>
              </a:spcBef>
              <a:buFont typeface="Cambria" pitchFamily="18" charset="0"/>
              <a:buAutoNum type="arabicPeriod"/>
            </a:pPr>
            <a:r>
              <a:rPr lang="id-ID" altLang="id-ID" sz="2800" dirty="0">
                <a:latin typeface="Calibri" pitchFamily="34" charset="0"/>
              </a:rPr>
              <a:t>Memberikan informasi tentang kelayakan S/M atau program yang dilaksanakannya berdasarkan SNP;</a:t>
            </a:r>
          </a:p>
          <a:p>
            <a:pPr marL="520700" indent="-406400">
              <a:spcBef>
                <a:spcPct val="20000"/>
              </a:spcBef>
              <a:buFont typeface="Cambria" pitchFamily="18" charset="0"/>
              <a:buAutoNum type="arabicPeriod"/>
            </a:pPr>
            <a:r>
              <a:rPr lang="id-ID" altLang="id-ID" sz="2800" dirty="0">
                <a:latin typeface="Calibri" pitchFamily="34" charset="0"/>
              </a:rPr>
              <a:t>Memberikan pengakuan peringkat kelayakan;</a:t>
            </a:r>
          </a:p>
          <a:p>
            <a:pPr marL="520700" indent="-406400">
              <a:spcBef>
                <a:spcPct val="20000"/>
              </a:spcBef>
              <a:buFont typeface="Cambria" pitchFamily="18" charset="0"/>
              <a:buAutoNum type="arabicPeriod"/>
            </a:pPr>
            <a:r>
              <a:rPr lang="id-ID" altLang="id-ID" sz="2800" dirty="0">
                <a:latin typeface="Calibri" pitchFamily="34" charset="0"/>
              </a:rPr>
              <a:t>Memetakan mutu pendidikan berdasarkan SNP; dan</a:t>
            </a:r>
          </a:p>
          <a:p>
            <a:pPr marL="520700" indent="-406400">
              <a:spcBef>
                <a:spcPct val="20000"/>
              </a:spcBef>
              <a:buFont typeface="Cambria" pitchFamily="18" charset="0"/>
              <a:buAutoNum type="arabicPeriod"/>
            </a:pPr>
            <a:r>
              <a:rPr lang="id-ID" altLang="id-ID" sz="2800" dirty="0">
                <a:latin typeface="Calibri" pitchFamily="34" charset="0"/>
              </a:rPr>
              <a:t>Memberikan pertanggungjawaban kepada pemangku kepentingan (</a:t>
            </a:r>
            <a:r>
              <a:rPr lang="id-ID" altLang="id-ID" sz="2800" i="1" dirty="0">
                <a:latin typeface="Calibri" pitchFamily="34" charset="0"/>
              </a:rPr>
              <a:t>stakeholder</a:t>
            </a:r>
            <a:r>
              <a:rPr lang="id-ID" altLang="id-ID" sz="2800" dirty="0">
                <a:latin typeface="Calibri" pitchFamily="34" charset="0"/>
              </a:rPr>
              <a:t>) sebagai bentuk akuntabilitas publik.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762000" y="241300"/>
            <a:ext cx="7315200" cy="990600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4000" dirty="0">
                <a:solidFill>
                  <a:schemeClr val="tx1"/>
                </a:solidFill>
                <a:latin typeface="Arial Rounded MT Bold" pitchFamily="34" charset="0"/>
              </a:rPr>
              <a:t>Tujuan Akreditasi</a:t>
            </a:r>
            <a:r>
              <a:rPr lang="en-US" sz="40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id-ID" sz="4000" dirty="0">
                <a:solidFill>
                  <a:schemeClr val="tx1"/>
                </a:solidFill>
                <a:latin typeface="Arial Rounded MT Bold" pitchFamily="34" charset="0"/>
              </a:rPr>
              <a:t>S/M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8" name="Rectangle 7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3988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AutoShape 5"/>
          <p:cNvSpPr>
            <a:spLocks noChangeArrowheads="1"/>
          </p:cNvSpPr>
          <p:nvPr/>
        </p:nvSpPr>
        <p:spPr bwMode="gray">
          <a:xfrm>
            <a:off x="0" y="2633663"/>
            <a:ext cx="4384675" cy="2667000"/>
          </a:xfrm>
          <a:prstGeom prst="rightArrow">
            <a:avLst>
              <a:gd name="adj1" fmla="val 72167"/>
              <a:gd name="adj2" fmla="val 46794"/>
            </a:avLst>
          </a:pr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FFCC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203325" y="3048000"/>
            <a:ext cx="1657350" cy="1584325"/>
            <a:chOff x="780" y="1872"/>
            <a:chExt cx="1044" cy="998"/>
          </a:xfrm>
        </p:grpSpPr>
        <p:sp>
          <p:nvSpPr>
            <p:cNvPr id="7201" name="Oval 7"/>
            <p:cNvSpPr>
              <a:spLocks noChangeArrowheads="1"/>
            </p:cNvSpPr>
            <p:nvPr/>
          </p:nvSpPr>
          <p:spPr bwMode="gray">
            <a:xfrm>
              <a:off x="780" y="1872"/>
              <a:ext cx="1044" cy="998"/>
            </a:xfrm>
            <a:prstGeom prst="ellipse">
              <a:avLst/>
            </a:prstGeom>
            <a:gradFill rotWithShape="1">
              <a:gsLst>
                <a:gs pos="0">
                  <a:srgbClr val="FFFF00"/>
                </a:gs>
                <a:gs pos="100000">
                  <a:srgbClr val="FF3300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>
              <a:prstShdw prst="shdw12" dist="76200" dir="10800000">
                <a:srgbClr val="001D3A">
                  <a:alpha val="50000"/>
                </a:srgbClr>
              </a:prstShdw>
            </a:effec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31784" name="Rectangle 8"/>
            <p:cNvSpPr>
              <a:spLocks noChangeArrowheads="1"/>
            </p:cNvSpPr>
            <p:nvPr/>
          </p:nvSpPr>
          <p:spPr bwMode="auto">
            <a:xfrm>
              <a:off x="890" y="2120"/>
              <a:ext cx="857" cy="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lang="id-ID" sz="170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Rounded MT Bold" pitchFamily="34" charset="0"/>
                </a:rPr>
                <a:t>Standar 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lang="id-ID" sz="170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Rounded MT Bold" pitchFamily="34" charset="0"/>
                </a:rPr>
                <a:t>Nasional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lang="id-ID" sz="1700">
                  <a:solidFill>
                    <a:srgbClr val="99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Rounded MT Bold" pitchFamily="34" charset="0"/>
                </a:rPr>
                <a:t>Pendidikan</a:t>
              </a:r>
              <a:endParaRPr lang="en-US" sz="170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</a:endParaRPr>
            </a:p>
          </p:txBody>
        </p:sp>
      </p:grpSp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0" y="0"/>
            <a:ext cx="9144000" cy="6032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Arial" pitchFamily="34" charset="0"/>
              </a:rPr>
              <a:t>STANDAR NASIONAL PENDIDIKAN</a:t>
            </a:r>
            <a:endParaRPr lang="id-ID" sz="2000" dirty="0">
              <a:latin typeface="Arial Rounded MT Bold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47698"/>
            <a:ext cx="8839200" cy="5229228"/>
            <a:chOff x="0" y="647698"/>
            <a:chExt cx="8839200" cy="6210302"/>
          </a:xfrm>
        </p:grpSpPr>
        <p:sp>
          <p:nvSpPr>
            <p:cNvPr id="331780" name="AutoShape 4"/>
            <p:cNvSpPr>
              <a:spLocks noChangeArrowheads="1"/>
            </p:cNvSpPr>
            <p:nvPr/>
          </p:nvSpPr>
          <p:spPr bwMode="gray">
            <a:xfrm>
              <a:off x="420688" y="685800"/>
              <a:ext cx="8418512" cy="6172200"/>
            </a:xfrm>
            <a:prstGeom prst="roundRect">
              <a:avLst>
                <a:gd name="adj" fmla="val 2259"/>
              </a:avLst>
            </a:prstGeom>
            <a:gradFill rotWithShape="1">
              <a:gsLst>
                <a:gs pos="0">
                  <a:srgbClr val="CEF1F2"/>
                </a:gs>
                <a:gs pos="100000">
                  <a:srgbClr val="FFFFFF"/>
                </a:gs>
              </a:gsLst>
              <a:lin ang="5400000" scaled="1"/>
            </a:gradFill>
            <a:ln w="285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865563" y="647698"/>
              <a:ext cx="4668838" cy="6027740"/>
              <a:chOff x="3865563" y="647698"/>
              <a:chExt cx="4668838" cy="6027740"/>
            </a:xfrm>
          </p:grpSpPr>
          <p:grpSp>
            <p:nvGrpSpPr>
              <p:cNvPr id="3" name="Group 36"/>
              <p:cNvGrpSpPr>
                <a:grpSpLocks/>
              </p:cNvGrpSpPr>
              <p:nvPr/>
            </p:nvGrpSpPr>
            <p:grpSpPr bwMode="auto">
              <a:xfrm>
                <a:off x="3962400" y="647698"/>
                <a:ext cx="4570413" cy="876302"/>
                <a:chOff x="2688" y="651"/>
                <a:chExt cx="2879" cy="552"/>
              </a:xfrm>
            </p:grpSpPr>
            <p:sp>
              <p:nvSpPr>
                <p:cNvPr id="331786" name="AutoShape 10"/>
                <p:cNvSpPr>
                  <a:spLocks noChangeArrowheads="1"/>
                </p:cNvSpPr>
                <p:nvPr/>
              </p:nvSpPr>
              <p:spPr bwMode="ltGray">
                <a:xfrm>
                  <a:off x="2688" y="651"/>
                  <a:ext cx="2879" cy="552"/>
                </a:xfrm>
                <a:prstGeom prst="roundRect">
                  <a:avLst>
                    <a:gd name="adj" fmla="val 9935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chemeClr val="tx2"/>
                    </a:gs>
                    <a:gs pos="100000">
                      <a:srgbClr val="0000FF"/>
                    </a:gs>
                  </a:gsLst>
                  <a:lin ang="5400000" scaled="1"/>
                </a:gra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wrap="none" lIns="92075" tIns="46038" rIns="92075" bIns="46038" anchor="ctr"/>
                <a:lstStyle/>
                <a:p>
                  <a:pPr algn="ctr" eaLnBrk="0" hangingPunct="0">
                    <a:defRPr/>
                  </a:pPr>
                  <a:r>
                    <a:rPr lang="en-US" sz="1400" dirty="0" smtClean="0">
                      <a:solidFill>
                        <a:schemeClr val="bg1"/>
                      </a:solidFill>
                    </a:rPr>
                    <a:t>              </a:t>
                  </a:r>
                  <a:r>
                    <a:rPr lang="en-US" sz="2400" dirty="0" smtClean="0"/>
                    <a:t>          </a:t>
                  </a:r>
                  <a:endParaRPr lang="en-US" sz="2400" dirty="0">
                    <a:solidFill>
                      <a:schemeClr val="bg1"/>
                    </a:solidFill>
                    <a:latin typeface="Arial Rounded MT Bold" pitchFamily="34" charset="0"/>
                  </a:endParaRPr>
                </a:p>
              </p:txBody>
            </p:sp>
            <p:sp>
              <p:nvSpPr>
                <p:cNvPr id="720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716" y="774"/>
                  <a:ext cx="2804" cy="3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lnSpc>
                      <a:spcPct val="80000"/>
                    </a:lnSpc>
                  </a:pPr>
                  <a:r>
                    <a:rPr lang="id-ID" dirty="0" smtClean="0">
                      <a:solidFill>
                        <a:schemeClr val="bg2"/>
                      </a:solidFill>
                      <a:latin typeface="Arial Rounded MT Bold" pitchFamily="34" charset="0"/>
                    </a:rPr>
                    <a:t>Standar Is</a:t>
                  </a:r>
                  <a:r>
                    <a:rPr lang="en-US" dirty="0" err="1" smtClean="0">
                      <a:solidFill>
                        <a:schemeClr val="bg2"/>
                      </a:solidFill>
                      <a:latin typeface="Arial Rounded MT Bold" pitchFamily="34" charset="0"/>
                    </a:rPr>
                    <a:t>i</a:t>
                  </a:r>
                  <a:r>
                    <a:rPr lang="id-ID" dirty="0" smtClean="0">
                      <a:solidFill>
                        <a:schemeClr val="bg2"/>
                      </a:solidFill>
                      <a:latin typeface="Arial Rounded MT Bold" pitchFamily="34" charset="0"/>
                    </a:rPr>
                    <a:t> </a:t>
                  </a:r>
                  <a:r>
                    <a:rPr lang="en-US" dirty="0" smtClean="0">
                      <a:solidFill>
                        <a:schemeClr val="bg2"/>
                      </a:solidFill>
                      <a:latin typeface="Arial Rounded MT Bold" pitchFamily="34" charset="0"/>
                    </a:rPr>
                    <a:t>         </a:t>
                  </a:r>
                </a:p>
                <a:p>
                  <a:pPr eaLnBrk="0" hangingPunct="0">
                    <a:lnSpc>
                      <a:spcPct val="80000"/>
                    </a:lnSpc>
                  </a:pPr>
                  <a:r>
                    <a:rPr lang="id-ID" sz="1400" dirty="0" smtClean="0">
                      <a:solidFill>
                        <a:schemeClr val="bg2"/>
                      </a:solidFill>
                      <a:latin typeface="Arial Rounded MT Bold" pitchFamily="34" charset="0"/>
                    </a:rPr>
                    <a:t>[Permen No.22/2006</a:t>
                  </a:r>
                  <a:r>
                    <a:rPr lang="en-US" sz="1400" dirty="0" smtClean="0">
                      <a:solidFill>
                        <a:schemeClr val="bg2"/>
                      </a:solidFill>
                      <a:latin typeface="Arial Rounded MT Bold" pitchFamily="34" charset="0"/>
                    </a:rPr>
                    <a:t>  </a:t>
                  </a:r>
                  <a:r>
                    <a:rPr lang="id-ID" sz="1400" dirty="0" smtClean="0">
                      <a:solidFill>
                        <a:schemeClr val="bg2"/>
                      </a:solidFill>
                      <a:latin typeface="Arial Rounded MT Bold" pitchFamily="34" charset="0"/>
                    </a:rPr>
                    <a:t>]</a:t>
                  </a:r>
                  <a:r>
                    <a:rPr lang="id-ID" sz="2400" dirty="0" smtClean="0">
                      <a:solidFill>
                        <a:schemeClr val="bg2"/>
                      </a:solidFill>
                    </a:rPr>
                    <a:t> </a:t>
                  </a:r>
                  <a:endParaRPr lang="en-US" sz="2400" dirty="0">
                    <a:solidFill>
                      <a:schemeClr val="bg2"/>
                    </a:solidFill>
                  </a:endParaRPr>
                </a:p>
              </p:txBody>
            </p:sp>
          </p:grpSp>
          <p:grpSp>
            <p:nvGrpSpPr>
              <p:cNvPr id="4" name="Group 37"/>
              <p:cNvGrpSpPr>
                <a:grpSpLocks/>
              </p:cNvGrpSpPr>
              <p:nvPr/>
            </p:nvGrpSpPr>
            <p:grpSpPr bwMode="auto">
              <a:xfrm>
                <a:off x="3962400" y="1570036"/>
                <a:ext cx="4570413" cy="673099"/>
                <a:chOff x="2496" y="1236"/>
                <a:chExt cx="2879" cy="424"/>
              </a:xfrm>
            </p:grpSpPr>
            <p:sp>
              <p:nvSpPr>
                <p:cNvPr id="331789" name="AutoShape 13"/>
                <p:cNvSpPr>
                  <a:spLocks noChangeArrowheads="1"/>
                </p:cNvSpPr>
                <p:nvPr/>
              </p:nvSpPr>
              <p:spPr bwMode="ltGray">
                <a:xfrm>
                  <a:off x="2496" y="1255"/>
                  <a:ext cx="2879" cy="405"/>
                </a:xfrm>
                <a:prstGeom prst="roundRect">
                  <a:avLst>
                    <a:gd name="adj" fmla="val 9935"/>
                  </a:avLst>
                </a:prstGeom>
                <a:gradFill rotWithShape="1">
                  <a:gsLst>
                    <a:gs pos="0">
                      <a:srgbClr val="ACA800"/>
                    </a:gs>
                    <a:gs pos="50000">
                      <a:srgbClr val="080808"/>
                    </a:gs>
                    <a:gs pos="100000">
                      <a:srgbClr val="ACA800"/>
                    </a:gs>
                  </a:gsLst>
                  <a:lin ang="5400000" scaled="1"/>
                </a:gra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vert="eaVert" wrap="none" lIns="92075" tIns="46038" rIns="92075" bIns="46038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719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699" y="1236"/>
                  <a:ext cx="2629" cy="3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eaLnBrk="0" hangingPunct="0">
                    <a:lnSpc>
                      <a:spcPct val="80000"/>
                    </a:lnSpc>
                  </a:pPr>
                  <a:r>
                    <a:rPr lang="id-ID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Standar Proses </a:t>
                  </a:r>
                  <a:endParaRPr lang="en-US" dirty="0">
                    <a:solidFill>
                      <a:srgbClr val="FFFFFF"/>
                    </a:solidFill>
                    <a:latin typeface="Arial Rounded MT Bold" pitchFamily="34" charset="0"/>
                  </a:endParaRPr>
                </a:p>
                <a:p>
                  <a:pPr eaLnBrk="0" hangingPunct="0">
                    <a:lnSpc>
                      <a:spcPct val="80000"/>
                    </a:lnSpc>
                  </a:pPr>
                  <a:r>
                    <a:rPr lang="id-ID" sz="1400" dirty="0" smtClean="0">
                      <a:solidFill>
                        <a:srgbClr val="FFFFFF"/>
                      </a:solidFill>
                      <a:latin typeface="Arial Rounded MT Bold" pitchFamily="34" charset="0"/>
                    </a:rPr>
                    <a:t>[Permen </a:t>
                  </a:r>
                  <a:r>
                    <a:rPr lang="id-ID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No.41/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20</a:t>
                  </a:r>
                  <a:r>
                    <a:rPr lang="id-ID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07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, 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Arial Rounded MT Bold" pitchFamily="34" charset="0"/>
                    </a:rPr>
                    <a:t>01/2008</a:t>
                  </a:r>
                  <a:r>
                    <a:rPr lang="id-ID" sz="1400" dirty="0" smtClean="0">
                      <a:solidFill>
                        <a:srgbClr val="FFFFFF"/>
                      </a:solidFill>
                      <a:latin typeface="Arial Rounded MT Bold" pitchFamily="34" charset="0"/>
                    </a:rPr>
                    <a:t>]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Arial Rounded MT Bold" pitchFamily="34" charset="0"/>
                    </a:rPr>
                    <a:t> </a:t>
                  </a:r>
                  <a:r>
                    <a:rPr lang="id-ID" sz="2400" dirty="0" smtClean="0">
                      <a:solidFill>
                        <a:srgbClr val="333300"/>
                      </a:solidFill>
                    </a:rPr>
                    <a:t> </a:t>
                  </a:r>
                  <a:endParaRPr lang="en-US" sz="2400" dirty="0">
                    <a:solidFill>
                      <a:srgbClr val="333300"/>
                    </a:solidFill>
                  </a:endParaRPr>
                </a:p>
              </p:txBody>
            </p:sp>
          </p:grpSp>
          <p:grpSp>
            <p:nvGrpSpPr>
              <p:cNvPr id="5" name="Group 38"/>
              <p:cNvGrpSpPr>
                <a:grpSpLocks/>
              </p:cNvGrpSpPr>
              <p:nvPr/>
            </p:nvGrpSpPr>
            <p:grpSpPr bwMode="auto">
              <a:xfrm>
                <a:off x="3889375" y="2285998"/>
                <a:ext cx="4570413" cy="688974"/>
                <a:chOff x="2450" y="1661"/>
                <a:chExt cx="2879" cy="434"/>
              </a:xfrm>
            </p:grpSpPr>
            <p:sp>
              <p:nvSpPr>
                <p:cNvPr id="331792" name="AutoShape 16"/>
                <p:cNvSpPr>
                  <a:spLocks noChangeArrowheads="1"/>
                </p:cNvSpPr>
                <p:nvPr/>
              </p:nvSpPr>
              <p:spPr bwMode="ltGray">
                <a:xfrm>
                  <a:off x="2450" y="1661"/>
                  <a:ext cx="2879" cy="417"/>
                </a:xfrm>
                <a:prstGeom prst="roundRect">
                  <a:avLst>
                    <a:gd name="adj" fmla="val 9935"/>
                  </a:avLst>
                </a:prstGeom>
                <a:gradFill rotWithShape="1">
                  <a:gsLst>
                    <a:gs pos="0">
                      <a:srgbClr val="EA0000"/>
                    </a:gs>
                    <a:gs pos="50000">
                      <a:srgbClr val="080808"/>
                    </a:gs>
                    <a:gs pos="100000">
                      <a:srgbClr val="EA0000"/>
                    </a:gs>
                  </a:gsLst>
                  <a:lin ang="5400000" scaled="1"/>
                </a:gra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vert="eaVert" wrap="none" lIns="92075" tIns="46038" rIns="92075" bIns="46038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7196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699" y="1706"/>
                  <a:ext cx="2494" cy="3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lnSpc>
                      <a:spcPct val="80000"/>
                    </a:lnSpc>
                  </a:pPr>
                  <a:r>
                    <a:rPr lang="id-ID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Standar Kompetensi Lulusan </a:t>
                  </a:r>
                </a:p>
                <a:p>
                  <a:pPr eaLnBrk="0" hangingPunct="0">
                    <a:lnSpc>
                      <a:spcPct val="80000"/>
                    </a:lnSpc>
                  </a:pPr>
                  <a:r>
                    <a:rPr lang="id-ID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[Permen No.23/2006]</a:t>
                  </a:r>
                  <a:r>
                    <a:rPr lang="id-ID" sz="2400" dirty="0">
                      <a:solidFill>
                        <a:srgbClr val="333300"/>
                      </a:solidFill>
                    </a:rPr>
                    <a:t> </a:t>
                  </a:r>
                  <a:r>
                    <a:rPr lang="en-US" sz="2400" dirty="0" smtClean="0">
                      <a:solidFill>
                        <a:schemeClr val="bg1"/>
                      </a:solidFill>
                      <a:latin typeface="Arial Rounded MT Bold" pitchFamily="34" charset="0"/>
                    </a:rPr>
                    <a:t>- </a:t>
                  </a:r>
                  <a:r>
                    <a:rPr lang="en-US" sz="1400" dirty="0" smtClean="0">
                      <a:solidFill>
                        <a:schemeClr val="bg1"/>
                      </a:solidFill>
                      <a:latin typeface="Arial Rounded MT Bold" pitchFamily="34" charset="0"/>
                    </a:rPr>
                    <a:t>No.54/2013</a:t>
                  </a:r>
                  <a:endParaRPr lang="id-ID" sz="1400" dirty="0">
                    <a:solidFill>
                      <a:srgbClr val="333300"/>
                    </a:solidFill>
                    <a:latin typeface="Arial Rounded MT Bold" pitchFamily="34" charset="0"/>
                  </a:endParaRPr>
                </a:p>
              </p:txBody>
            </p:sp>
          </p:grpSp>
          <p:grpSp>
            <p:nvGrpSpPr>
              <p:cNvPr id="6" name="Group 39"/>
              <p:cNvGrpSpPr>
                <a:grpSpLocks/>
              </p:cNvGrpSpPr>
              <p:nvPr/>
            </p:nvGrpSpPr>
            <p:grpSpPr bwMode="auto">
              <a:xfrm>
                <a:off x="3889375" y="3001965"/>
                <a:ext cx="4645026" cy="693738"/>
                <a:chOff x="2450" y="2095"/>
                <a:chExt cx="2926" cy="437"/>
              </a:xfrm>
            </p:grpSpPr>
            <p:sp>
              <p:nvSpPr>
                <p:cNvPr id="331795" name="AutoShape 19"/>
                <p:cNvSpPr>
                  <a:spLocks noChangeArrowheads="1"/>
                </p:cNvSpPr>
                <p:nvPr/>
              </p:nvSpPr>
              <p:spPr bwMode="ltGray">
                <a:xfrm>
                  <a:off x="2450" y="2124"/>
                  <a:ext cx="2879" cy="408"/>
                </a:xfrm>
                <a:prstGeom prst="roundRect">
                  <a:avLst>
                    <a:gd name="adj" fmla="val 9935"/>
                  </a:avLst>
                </a:prstGeom>
                <a:gradFill rotWithShape="1">
                  <a:gsLst>
                    <a:gs pos="0">
                      <a:srgbClr val="7E2A00"/>
                    </a:gs>
                    <a:gs pos="50000">
                      <a:srgbClr val="080808"/>
                    </a:gs>
                    <a:gs pos="100000">
                      <a:srgbClr val="7E2A00"/>
                    </a:gs>
                  </a:gsLst>
                  <a:lin ang="5400000" scaled="1"/>
                </a:gra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vert="eaVert" wrap="none" lIns="92075" tIns="46038" rIns="92075" bIns="46038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719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699" y="2095"/>
                  <a:ext cx="2677" cy="3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eaLnBrk="0" hangingPunct="0"/>
                  <a:r>
                    <a:rPr lang="id-ID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Standar Tendik</a:t>
                  </a:r>
                  <a:r>
                    <a:rPr lang="id-ID" dirty="0">
                      <a:solidFill>
                        <a:srgbClr val="FFFFFF"/>
                      </a:solidFill>
                      <a:latin typeface="Arial Narrow" pitchFamily="34" charset="0"/>
                    </a:rPr>
                    <a:t> </a:t>
                  </a:r>
                  <a:endParaRPr lang="en-US" dirty="0">
                    <a:solidFill>
                      <a:srgbClr val="FFFFFF"/>
                    </a:solidFill>
                    <a:latin typeface="Arial Narrow" pitchFamily="34" charset="0"/>
                  </a:endParaRPr>
                </a:p>
                <a:p>
                  <a:pPr eaLnBrk="0" hangingPunct="0"/>
                  <a:r>
                    <a:rPr lang="id-ID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[Permen No.13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,</a:t>
                  </a:r>
                  <a:r>
                    <a:rPr lang="id-ID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16 /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20</a:t>
                  </a:r>
                  <a:r>
                    <a:rPr lang="id-ID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07</a:t>
                  </a:r>
                  <a:r>
                    <a:rPr lang="en-US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; </a:t>
                  </a:r>
                  <a:r>
                    <a:rPr lang="en-US" sz="1400" dirty="0" smtClean="0">
                      <a:solidFill>
                        <a:srgbClr val="FFFFFF"/>
                      </a:solidFill>
                      <a:latin typeface="Arial Rounded MT Bold" pitchFamily="34" charset="0"/>
                    </a:rPr>
                    <a:t>24,25,26,27/32/2008</a:t>
                  </a:r>
                  <a:r>
                    <a:rPr lang="id-ID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]</a:t>
                  </a:r>
                  <a:r>
                    <a:rPr lang="id-ID" sz="1400" dirty="0">
                      <a:solidFill>
                        <a:srgbClr val="333300"/>
                      </a:solidFill>
                      <a:latin typeface="Arial Rounded MT Bold" pitchFamily="34" charset="0"/>
                    </a:rPr>
                    <a:t> </a:t>
                  </a:r>
                  <a:endParaRPr lang="en-US" sz="1400" dirty="0">
                    <a:solidFill>
                      <a:srgbClr val="333300"/>
                    </a:solidFill>
                    <a:latin typeface="Arial Rounded MT Bold" pitchFamily="34" charset="0"/>
                  </a:endParaRPr>
                </a:p>
              </p:txBody>
            </p:sp>
          </p:grpSp>
          <p:grpSp>
            <p:nvGrpSpPr>
              <p:cNvPr id="7" name="Group 40"/>
              <p:cNvGrpSpPr>
                <a:grpSpLocks/>
              </p:cNvGrpSpPr>
              <p:nvPr/>
            </p:nvGrpSpPr>
            <p:grpSpPr bwMode="auto">
              <a:xfrm>
                <a:off x="3889375" y="3810000"/>
                <a:ext cx="4570413" cy="550862"/>
                <a:chOff x="2450" y="2539"/>
                <a:chExt cx="2879" cy="347"/>
              </a:xfrm>
            </p:grpSpPr>
            <p:sp>
              <p:nvSpPr>
                <p:cNvPr id="331798" name="AutoShape 22"/>
                <p:cNvSpPr>
                  <a:spLocks noChangeArrowheads="1"/>
                </p:cNvSpPr>
                <p:nvPr/>
              </p:nvSpPr>
              <p:spPr bwMode="ltGray">
                <a:xfrm>
                  <a:off x="2450" y="2539"/>
                  <a:ext cx="2879" cy="347"/>
                </a:xfrm>
                <a:prstGeom prst="roundRect">
                  <a:avLst>
                    <a:gd name="adj" fmla="val 9935"/>
                  </a:avLst>
                </a:prstGeom>
                <a:gradFill rotWithShape="1">
                  <a:gsLst>
                    <a:gs pos="0">
                      <a:srgbClr val="C40062"/>
                    </a:gs>
                    <a:gs pos="50000">
                      <a:srgbClr val="080808"/>
                    </a:gs>
                    <a:gs pos="100000">
                      <a:srgbClr val="C40062"/>
                    </a:gs>
                  </a:gsLst>
                  <a:lin ang="5400000" scaled="1"/>
                </a:gra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wrap="none" lIns="92075" tIns="46038" rIns="92075" bIns="46038" anchor="ctr"/>
                <a:lstStyle/>
                <a:p>
                  <a:pPr algn="ctr" eaLnBrk="0" hangingPunct="0">
                    <a:defRPr/>
                  </a:pPr>
                  <a:endParaRPr lang="en-US" sz="2400"/>
                </a:p>
              </p:txBody>
            </p:sp>
            <p:sp>
              <p:nvSpPr>
                <p:cNvPr id="719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698" y="2568"/>
                  <a:ext cx="1906" cy="3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lnSpc>
                      <a:spcPct val="80000"/>
                    </a:lnSpc>
                  </a:pPr>
                  <a:r>
                    <a:rPr lang="id-ID">
                      <a:solidFill>
                        <a:srgbClr val="FFFFFF"/>
                      </a:solidFill>
                      <a:latin typeface="Arial Rounded MT Bold" pitchFamily="34" charset="0"/>
                    </a:rPr>
                    <a:t>Standar Sarpras </a:t>
                  </a:r>
                  <a:endParaRPr lang="en-US">
                    <a:solidFill>
                      <a:srgbClr val="FFFFFF"/>
                    </a:solidFill>
                    <a:latin typeface="Arial Rounded MT Bold" pitchFamily="34" charset="0"/>
                  </a:endParaRPr>
                </a:p>
                <a:p>
                  <a:pPr eaLnBrk="0" hangingPunct="0">
                    <a:lnSpc>
                      <a:spcPct val="80000"/>
                    </a:lnSpc>
                  </a:pPr>
                  <a:r>
                    <a:rPr lang="id-ID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[Permen No.24/2007</a:t>
                  </a:r>
                  <a:r>
                    <a:rPr lang="en-US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;</a:t>
                  </a:r>
                  <a:r>
                    <a:rPr lang="id-ID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 </a:t>
                  </a:r>
                  <a:r>
                    <a:rPr lang="en-US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33/2008</a:t>
                  </a:r>
                  <a:r>
                    <a:rPr lang="id-ID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]</a:t>
                  </a:r>
                  <a:r>
                    <a:rPr lang="id-ID" sz="1400">
                      <a:solidFill>
                        <a:srgbClr val="333300"/>
                      </a:solidFill>
                      <a:latin typeface="Arial Rounded MT Bold" pitchFamily="34" charset="0"/>
                    </a:rPr>
                    <a:t> </a:t>
                  </a:r>
                  <a:endParaRPr lang="en-US" sz="1400">
                    <a:solidFill>
                      <a:srgbClr val="333300"/>
                    </a:solidFill>
                    <a:latin typeface="Arial Rounded MT Bold" pitchFamily="34" charset="0"/>
                  </a:endParaRPr>
                </a:p>
              </p:txBody>
            </p:sp>
          </p:grpSp>
          <p:grpSp>
            <p:nvGrpSpPr>
              <p:cNvPr id="8" name="Group 41"/>
              <p:cNvGrpSpPr>
                <a:grpSpLocks/>
              </p:cNvGrpSpPr>
              <p:nvPr/>
            </p:nvGrpSpPr>
            <p:grpSpPr bwMode="auto">
              <a:xfrm>
                <a:off x="3889375" y="4495800"/>
                <a:ext cx="4570413" cy="668338"/>
                <a:chOff x="2450" y="2918"/>
                <a:chExt cx="2879" cy="421"/>
              </a:xfrm>
            </p:grpSpPr>
            <p:sp>
              <p:nvSpPr>
                <p:cNvPr id="331801" name="AutoShape 25"/>
                <p:cNvSpPr>
                  <a:spLocks noChangeArrowheads="1"/>
                </p:cNvSpPr>
                <p:nvPr/>
              </p:nvSpPr>
              <p:spPr bwMode="ltGray">
                <a:xfrm>
                  <a:off x="2450" y="2918"/>
                  <a:ext cx="2879" cy="421"/>
                </a:xfrm>
                <a:prstGeom prst="roundRect">
                  <a:avLst>
                    <a:gd name="adj" fmla="val 9935"/>
                  </a:avLst>
                </a:prstGeom>
                <a:gradFill rotWithShape="1">
                  <a:gsLst>
                    <a:gs pos="0">
                      <a:srgbClr val="00CC00"/>
                    </a:gs>
                    <a:gs pos="50000">
                      <a:srgbClr val="080808"/>
                    </a:gs>
                    <a:gs pos="100000">
                      <a:srgbClr val="00CC00"/>
                    </a:gs>
                  </a:gsLst>
                  <a:lin ang="5400000" scaled="1"/>
                </a:gra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wrap="none" lIns="92075" tIns="46038" rIns="92075" bIns="46038" anchor="ctr"/>
                <a:lstStyle/>
                <a:p>
                  <a:pPr algn="ctr" eaLnBrk="0" hangingPunct="0">
                    <a:defRPr/>
                  </a:pPr>
                  <a:endParaRPr lang="en-US" sz="2400"/>
                </a:p>
              </p:txBody>
            </p:sp>
            <p:sp>
              <p:nvSpPr>
                <p:cNvPr id="7190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697" y="2945"/>
                  <a:ext cx="2043" cy="3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lnSpc>
                      <a:spcPct val="90000"/>
                    </a:lnSpc>
                  </a:pPr>
                  <a:r>
                    <a:rPr lang="id-ID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Standar Pengelolaan</a:t>
                  </a:r>
                  <a:r>
                    <a:rPr lang="id-ID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 </a:t>
                  </a:r>
                  <a:endParaRPr lang="en-US" sz="1400" dirty="0">
                    <a:solidFill>
                      <a:srgbClr val="FFFFFF"/>
                    </a:solidFill>
                    <a:latin typeface="Arial Rounded MT Bold" pitchFamily="34" charset="0"/>
                  </a:endParaRPr>
                </a:p>
                <a:p>
                  <a:pPr eaLnBrk="0" hangingPunct="0">
                    <a:lnSpc>
                      <a:spcPct val="90000"/>
                    </a:lnSpc>
                  </a:pPr>
                  <a:r>
                    <a:rPr lang="id-ID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[Permen No.19/2007] </a:t>
                  </a:r>
                  <a:endParaRPr lang="en-US" sz="1400" dirty="0">
                    <a:solidFill>
                      <a:srgbClr val="FFFFFF"/>
                    </a:solidFill>
                    <a:latin typeface="Arial Rounded MT Bold" pitchFamily="34" charset="0"/>
                  </a:endParaRPr>
                </a:p>
              </p:txBody>
            </p:sp>
          </p:grpSp>
          <p:grpSp>
            <p:nvGrpSpPr>
              <p:cNvPr id="9" name="Group 42"/>
              <p:cNvGrpSpPr>
                <a:grpSpLocks/>
              </p:cNvGrpSpPr>
              <p:nvPr/>
            </p:nvGrpSpPr>
            <p:grpSpPr bwMode="auto">
              <a:xfrm>
                <a:off x="3865563" y="5257800"/>
                <a:ext cx="4594225" cy="644525"/>
                <a:chOff x="2435" y="3387"/>
                <a:chExt cx="2894" cy="406"/>
              </a:xfrm>
            </p:grpSpPr>
            <p:sp>
              <p:nvSpPr>
                <p:cNvPr id="331804" name="AutoShape 28"/>
                <p:cNvSpPr>
                  <a:spLocks noChangeArrowheads="1"/>
                </p:cNvSpPr>
                <p:nvPr/>
              </p:nvSpPr>
              <p:spPr bwMode="ltGray">
                <a:xfrm>
                  <a:off x="2435" y="3387"/>
                  <a:ext cx="2894" cy="406"/>
                </a:xfrm>
                <a:prstGeom prst="roundRect">
                  <a:avLst>
                    <a:gd name="adj" fmla="val 9935"/>
                  </a:avLst>
                </a:prstGeom>
                <a:gradFill rotWithShape="1">
                  <a:gsLst>
                    <a:gs pos="0">
                      <a:srgbClr val="FF6600"/>
                    </a:gs>
                    <a:gs pos="50000">
                      <a:srgbClr val="080808"/>
                    </a:gs>
                    <a:gs pos="100000">
                      <a:srgbClr val="FF6600"/>
                    </a:gs>
                  </a:gsLst>
                  <a:lin ang="5400000" scaled="1"/>
                </a:gra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wrap="none" lIns="92075" tIns="46038" rIns="92075" bIns="46038" anchor="ctr"/>
                <a:lstStyle/>
                <a:p>
                  <a:pPr algn="ctr" eaLnBrk="0" hangingPunct="0">
                    <a:defRPr/>
                  </a:pPr>
                  <a:endParaRPr lang="en-US" sz="2400"/>
                </a:p>
              </p:txBody>
            </p:sp>
            <p:sp>
              <p:nvSpPr>
                <p:cNvPr id="7188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2699" y="3412"/>
                  <a:ext cx="2086" cy="3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/>
                  <a:r>
                    <a:rPr lang="id-ID">
                      <a:solidFill>
                        <a:srgbClr val="FFFFFF"/>
                      </a:solidFill>
                      <a:latin typeface="Arial Rounded MT Bold" pitchFamily="34" charset="0"/>
                    </a:rPr>
                    <a:t>Standar Pembiayaan</a:t>
                  </a:r>
                  <a:r>
                    <a:rPr lang="id-ID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 </a:t>
                  </a:r>
                  <a:endParaRPr lang="en-US" sz="1400">
                    <a:solidFill>
                      <a:srgbClr val="FFFFFF"/>
                    </a:solidFill>
                    <a:latin typeface="Arial Rounded MT Bold" pitchFamily="34" charset="0"/>
                  </a:endParaRPr>
                </a:p>
                <a:p>
                  <a:pPr eaLnBrk="0" hangingPunct="0"/>
                  <a:r>
                    <a:rPr lang="id-ID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[</a:t>
                  </a:r>
                  <a:r>
                    <a:rPr lang="en-US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PP </a:t>
                  </a:r>
                  <a:r>
                    <a:rPr lang="id-ID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No.</a:t>
                  </a:r>
                  <a:r>
                    <a:rPr lang="en-US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48/2008, </a:t>
                  </a:r>
                  <a:r>
                    <a:rPr lang="id-ID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Permen</a:t>
                  </a:r>
                  <a:r>
                    <a:rPr lang="en-US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 </a:t>
                  </a:r>
                  <a:r>
                    <a:rPr lang="id-ID" sz="1400">
                      <a:solidFill>
                        <a:srgbClr val="FFFFFF"/>
                      </a:solidFill>
                      <a:latin typeface="Arial Rounded MT Bold" pitchFamily="34" charset="0"/>
                    </a:rPr>
                    <a:t>69/2009]</a:t>
                  </a:r>
                  <a:r>
                    <a:rPr lang="id-ID" sz="1200">
                      <a:solidFill>
                        <a:srgbClr val="333300"/>
                      </a:solidFill>
                      <a:latin typeface="Arial Rounded MT Bold" pitchFamily="34" charset="0"/>
                    </a:rPr>
                    <a:t> </a:t>
                  </a:r>
                  <a:r>
                    <a:rPr lang="id-ID" sz="1200">
                      <a:solidFill>
                        <a:srgbClr val="333300"/>
                      </a:solidFill>
                    </a:rPr>
                    <a:t> </a:t>
                  </a:r>
                  <a:endParaRPr lang="en-US" sz="1200">
                    <a:solidFill>
                      <a:srgbClr val="333300"/>
                    </a:solidFill>
                  </a:endParaRPr>
                </a:p>
              </p:txBody>
            </p:sp>
          </p:grpSp>
          <p:grpSp>
            <p:nvGrpSpPr>
              <p:cNvPr id="10" name="Group 43"/>
              <p:cNvGrpSpPr>
                <a:grpSpLocks/>
              </p:cNvGrpSpPr>
              <p:nvPr/>
            </p:nvGrpSpPr>
            <p:grpSpPr bwMode="auto">
              <a:xfrm>
                <a:off x="3889375" y="6019800"/>
                <a:ext cx="4570413" cy="655638"/>
                <a:chOff x="2450" y="3834"/>
                <a:chExt cx="2879" cy="413"/>
              </a:xfrm>
            </p:grpSpPr>
            <p:sp>
              <p:nvSpPr>
                <p:cNvPr id="331807" name="AutoShape 31"/>
                <p:cNvSpPr>
                  <a:spLocks noChangeArrowheads="1"/>
                </p:cNvSpPr>
                <p:nvPr/>
              </p:nvSpPr>
              <p:spPr bwMode="ltGray">
                <a:xfrm>
                  <a:off x="2450" y="3834"/>
                  <a:ext cx="2879" cy="413"/>
                </a:xfrm>
                <a:prstGeom prst="roundRect">
                  <a:avLst>
                    <a:gd name="adj" fmla="val 9935"/>
                  </a:avLst>
                </a:prstGeom>
                <a:gradFill rotWithShape="1">
                  <a:gsLst>
                    <a:gs pos="0">
                      <a:srgbClr val="339966"/>
                    </a:gs>
                    <a:gs pos="50000">
                      <a:srgbClr val="080808"/>
                    </a:gs>
                    <a:gs pos="100000">
                      <a:srgbClr val="339966"/>
                    </a:gs>
                  </a:gsLst>
                  <a:lin ang="5400000" scaled="1"/>
                </a:gradFill>
                <a:ln w="25400" algn="ctr">
                  <a:solidFill>
                    <a:srgbClr val="FFFFFF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/>
                  </a:outerShdw>
                </a:effectLst>
              </p:spPr>
              <p:txBody>
                <a:bodyPr wrap="none" lIns="92075" tIns="46038" rIns="92075" bIns="46038" anchor="ctr"/>
                <a:lstStyle/>
                <a:p>
                  <a:pPr algn="ctr" eaLnBrk="0" hangingPunct="0">
                    <a:defRPr/>
                  </a:pPr>
                  <a:endParaRPr lang="en-US" sz="2400"/>
                </a:p>
              </p:txBody>
            </p:sp>
            <p:sp>
              <p:nvSpPr>
                <p:cNvPr id="7186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2654" y="3853"/>
                  <a:ext cx="2358" cy="3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lnSpc>
                      <a:spcPct val="80000"/>
                    </a:lnSpc>
                  </a:pPr>
                  <a:r>
                    <a:rPr lang="id-ID" sz="1400" dirty="0">
                      <a:solidFill>
                        <a:schemeClr val="bg1"/>
                      </a:solidFill>
                      <a:latin typeface="Arial Rounded MT Bold" pitchFamily="34" charset="0"/>
                    </a:rPr>
                    <a:t> </a:t>
                  </a:r>
                  <a:r>
                    <a:rPr lang="id-ID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Standar Penilaian Pendidikan</a:t>
                  </a:r>
                </a:p>
                <a:p>
                  <a:pPr eaLnBrk="0" hangingPunct="0">
                    <a:lnSpc>
                      <a:spcPct val="80000"/>
                    </a:lnSpc>
                  </a:pPr>
                  <a:r>
                    <a:rPr lang="id-ID" sz="1400" dirty="0">
                      <a:solidFill>
                        <a:srgbClr val="FFFFFF"/>
                      </a:solidFill>
                      <a:latin typeface="Arial Rounded MT Bold" pitchFamily="34" charset="0"/>
                    </a:rPr>
                    <a:t> [Permen No.20/2007]</a:t>
                  </a:r>
                  <a:r>
                    <a:rPr lang="id-ID" sz="2400" dirty="0">
                      <a:solidFill>
                        <a:srgbClr val="333300"/>
                      </a:solidFill>
                      <a:latin typeface="Arial Rounded MT Bold" pitchFamily="34" charset="0"/>
                    </a:rPr>
                    <a:t> </a:t>
                  </a:r>
                  <a:endParaRPr lang="en-US" sz="2400" dirty="0">
                    <a:solidFill>
                      <a:srgbClr val="333300"/>
                    </a:solidFill>
                    <a:latin typeface="Arial Rounded MT Bold" pitchFamily="34" charset="0"/>
                  </a:endParaRPr>
                </a:p>
              </p:txBody>
            </p:sp>
          </p:grpSp>
        </p:grpSp>
        <p:pic>
          <p:nvPicPr>
            <p:cNvPr id="7181" name="Picture 33" descr="k12 education 3 children boy girl tablet classroom desk face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5257800"/>
              <a:ext cx="14478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5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43000" y="2438400"/>
              <a:ext cx="2362200" cy="281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9" name="Group 38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40" name="Rectangle 39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Rectangle 43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8778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8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E7518537-A9B3-48D1-B4E5-A7D1A784D786}" type="slidenum">
              <a:rPr lang="en-US" altLang="en-US" sz="1200" smtClean="0">
                <a:solidFill>
                  <a:schemeClr val="tx2"/>
                </a:solidFill>
              </a:rPr>
              <a:pPr/>
              <a:t>24</a:t>
            </a:fld>
            <a:endParaRPr lang="en-US" altLang="en-US" sz="1200" smtClean="0">
              <a:solidFill>
                <a:schemeClr val="tx2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3063" y="152400"/>
            <a:ext cx="8466137" cy="5697538"/>
            <a:chOff x="373063" y="152400"/>
            <a:chExt cx="8466137" cy="6477000"/>
          </a:xfrm>
        </p:grpSpPr>
        <p:grpSp>
          <p:nvGrpSpPr>
            <p:cNvPr id="7" name="Group 6"/>
            <p:cNvGrpSpPr/>
            <p:nvPr/>
          </p:nvGrpSpPr>
          <p:grpSpPr>
            <a:xfrm>
              <a:off x="373063" y="4122738"/>
              <a:ext cx="8466137" cy="2506662"/>
              <a:chOff x="373063" y="4122738"/>
              <a:chExt cx="8466137" cy="2506662"/>
            </a:xfrm>
          </p:grpSpPr>
          <p:sp>
            <p:nvSpPr>
              <p:cNvPr id="3" name="Rectangle 2"/>
              <p:cNvSpPr/>
              <p:nvPr/>
            </p:nvSpPr>
            <p:spPr bwMode="auto">
              <a:xfrm>
                <a:off x="373063" y="4122738"/>
                <a:ext cx="1820862" cy="250666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pic>
            <p:nvPicPr>
              <p:cNvPr id="25633" name="Picture 1" descr="logo_fina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9" t="7509" r="11263" b="10512"/>
              <a:stretch>
                <a:fillRect/>
              </a:stretch>
            </p:blipFill>
            <p:spPr bwMode="auto">
              <a:xfrm>
                <a:off x="1069275" y="4345552"/>
                <a:ext cx="374884" cy="3899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/>
              <p:cNvSpPr/>
              <p:nvPr/>
            </p:nvSpPr>
            <p:spPr bwMode="auto">
              <a:xfrm>
                <a:off x="479425" y="5013325"/>
                <a:ext cx="1554163" cy="279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endParaRPr lang="en-US" sz="800" b="1" dirty="0">
                  <a:solidFill>
                    <a:srgbClr val="A50021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PERANGKAT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AKREDITASI  </a:t>
                </a: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Arial Unicode MS" pitchFamily="34" charset="-128"/>
                  </a:rPr>
                  <a:t>SMK/MAK</a:t>
                </a:r>
                <a:endParaRPr lang="en-US" sz="800" b="1" dirty="0">
                  <a:solidFill>
                    <a:srgbClr val="A50021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  <a:p>
                <a:pPr algn="ctr">
                  <a:defRPr/>
                </a:pPr>
                <a:endParaRPr lang="en-US" sz="800" dirty="0"/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427038" y="5570538"/>
                <a:ext cx="1712912" cy="279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endPara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INSTRUMEN AKREDITASI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SMK/MAK</a:t>
                </a:r>
              </a:p>
              <a:p>
                <a:pPr algn="ctr">
                  <a:defRPr/>
                </a:pPr>
                <a:endPara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5636" name="TextBox 6"/>
              <p:cNvSpPr txBox="1">
                <a:spLocks noChangeArrowheads="1"/>
              </p:cNvSpPr>
              <p:nvPr/>
            </p:nvSpPr>
            <p:spPr bwMode="auto">
              <a:xfrm>
                <a:off x="480173" y="6135702"/>
                <a:ext cx="1660198" cy="369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600" b="1"/>
                  <a:t>BADAN AKREDITASI NASIONAL</a:t>
                </a:r>
              </a:p>
              <a:p>
                <a:pPr algn="ctr"/>
                <a:r>
                  <a:rPr lang="en-US" sz="600" b="1"/>
                  <a:t>SEKOLAH/MADRASAH</a:t>
                </a:r>
              </a:p>
              <a:p>
                <a:pPr algn="ctr"/>
                <a:r>
                  <a:rPr lang="en-US" sz="600" b="1"/>
                  <a:t>2015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2590800" y="4122738"/>
                <a:ext cx="1820863" cy="250666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pic>
            <p:nvPicPr>
              <p:cNvPr id="25628" name="Picture 1" descr="logo_fina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9" t="7509" r="11263" b="10512"/>
              <a:stretch>
                <a:fillRect/>
              </a:stretch>
            </p:blipFill>
            <p:spPr bwMode="auto">
              <a:xfrm>
                <a:off x="3287012" y="4345552"/>
                <a:ext cx="374885" cy="3899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24"/>
              <p:cNvSpPr/>
              <p:nvPr/>
            </p:nvSpPr>
            <p:spPr bwMode="auto">
              <a:xfrm>
                <a:off x="2697163" y="5013325"/>
                <a:ext cx="1554162" cy="279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endParaRPr lang="en-US" sz="800" b="1" dirty="0">
                  <a:solidFill>
                    <a:srgbClr val="A50021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PERANGKAT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AKREDITASI  </a:t>
                </a: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Arial Unicode MS" pitchFamily="34" charset="-128"/>
                  </a:rPr>
                  <a:t>SMK/MAK</a:t>
                </a:r>
                <a:endParaRPr lang="en-US" sz="800" b="1" dirty="0">
                  <a:solidFill>
                    <a:srgbClr val="A50021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  <a:p>
                <a:pPr algn="ctr">
                  <a:defRPr/>
                </a:pPr>
                <a:endParaRPr lang="en-US" sz="800" dirty="0"/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2644775" y="5570538"/>
                <a:ext cx="1712913" cy="279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id-ID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  <a:sym typeface="Wingdings" pitchFamily="2" charset="2"/>
                  </a:rPr>
                  <a:t>Petunjuk Teknis Pengisian</a:t>
                </a:r>
                <a:endParaRPr lang="en-US" sz="900" b="1" dirty="0">
                  <a:solidFill>
                    <a:srgbClr val="0000CC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  <a:sym typeface="Wingdings" pitchFamily="2" charset="2"/>
                </a:endParaRP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id-ID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Instrumen</a:t>
                </a:r>
                <a:r>
                  <a:rPr lang="en-US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 </a:t>
                </a:r>
                <a:r>
                  <a:rPr lang="en-US" sz="900" b="1" dirty="0" err="1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Akreditasi</a:t>
                </a:r>
                <a:endParaRPr lang="id-ID" sz="900" b="1" dirty="0">
                  <a:solidFill>
                    <a:srgbClr val="0000CC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25631" name="TextBox 26"/>
              <p:cNvSpPr txBox="1">
                <a:spLocks noChangeArrowheads="1"/>
              </p:cNvSpPr>
              <p:nvPr/>
            </p:nvSpPr>
            <p:spPr bwMode="auto">
              <a:xfrm>
                <a:off x="2697910" y="6135702"/>
                <a:ext cx="1660199" cy="369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600" b="1"/>
                  <a:t>BADAN AKREDITASI NASIONAL</a:t>
                </a:r>
              </a:p>
              <a:p>
                <a:pPr algn="ctr"/>
                <a:r>
                  <a:rPr lang="en-US" sz="600" b="1"/>
                  <a:t>SEKOLAH/MADRASAH</a:t>
                </a:r>
              </a:p>
              <a:p>
                <a:pPr algn="ctr"/>
                <a:r>
                  <a:rPr lang="en-US" sz="600" b="1"/>
                  <a:t>2015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 bwMode="auto">
              <a:xfrm>
                <a:off x="4800600" y="4122738"/>
                <a:ext cx="1820863" cy="250666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pic>
            <p:nvPicPr>
              <p:cNvPr id="25623" name="Picture 1" descr="logo_fina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9" t="7509" r="11263" b="10512"/>
              <a:stretch>
                <a:fillRect/>
              </a:stretch>
            </p:blipFill>
            <p:spPr bwMode="auto">
              <a:xfrm>
                <a:off x="5496812" y="4345552"/>
                <a:ext cx="374885" cy="3899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Rectangle 30"/>
              <p:cNvSpPr/>
              <p:nvPr/>
            </p:nvSpPr>
            <p:spPr bwMode="auto">
              <a:xfrm>
                <a:off x="4906963" y="5013325"/>
                <a:ext cx="1554162" cy="279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endParaRPr lang="en-US" sz="800" b="1" dirty="0">
                  <a:solidFill>
                    <a:srgbClr val="A50021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PERANGKAT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AKREDITASI  </a:t>
                </a: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Arial Unicode MS" pitchFamily="34" charset="-128"/>
                  </a:rPr>
                  <a:t>SMK/MAK</a:t>
                </a:r>
                <a:endParaRPr lang="en-US" sz="800" b="1" dirty="0">
                  <a:solidFill>
                    <a:srgbClr val="A50021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  <a:p>
                <a:pPr algn="ctr">
                  <a:defRPr/>
                </a:pPr>
                <a:endParaRPr lang="en-US" sz="800" dirty="0"/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4854575" y="5570538"/>
                <a:ext cx="1712913" cy="279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endPara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id-ID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  <a:sym typeface="Wingdings" pitchFamily="2" charset="2"/>
                  </a:rPr>
                  <a:t>Instrumen Pengumpulan Data dan Informasi</a:t>
                </a:r>
                <a:endParaRPr lang="en-US" sz="900" b="1" dirty="0">
                  <a:solidFill>
                    <a:srgbClr val="0000CC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  <a:sym typeface="Wingdings" pitchFamily="2" charset="2"/>
                </a:endParaRP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id-ID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  <a:sym typeface="Wingdings" pitchFamily="2" charset="2"/>
                  </a:rPr>
                  <a:t>Pendukung Akreditasi</a:t>
                </a:r>
                <a:r>
                  <a:rPr lang="id-ID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 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endPara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25626" name="TextBox 32"/>
              <p:cNvSpPr txBox="1">
                <a:spLocks noChangeArrowheads="1"/>
              </p:cNvSpPr>
              <p:nvPr/>
            </p:nvSpPr>
            <p:spPr bwMode="auto">
              <a:xfrm>
                <a:off x="4907710" y="6135702"/>
                <a:ext cx="1660199" cy="369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600" b="1"/>
                  <a:t>BADAN AKREDITASI NASIONAL</a:t>
                </a:r>
              </a:p>
              <a:p>
                <a:pPr algn="ctr"/>
                <a:r>
                  <a:rPr lang="en-US" sz="600" b="1"/>
                  <a:t>SEKOLAH/MADRASAH</a:t>
                </a:r>
              </a:p>
              <a:p>
                <a:pPr algn="ctr"/>
                <a:r>
                  <a:rPr lang="en-US" sz="600" b="1"/>
                  <a:t>2015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7018338" y="4122738"/>
                <a:ext cx="1820862" cy="250666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pic>
            <p:nvPicPr>
              <p:cNvPr id="25618" name="Picture 1" descr="logo_final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9" t="7509" r="11263" b="10512"/>
              <a:stretch>
                <a:fillRect/>
              </a:stretch>
            </p:blipFill>
            <p:spPr bwMode="auto">
              <a:xfrm>
                <a:off x="7714550" y="4345552"/>
                <a:ext cx="374884" cy="38992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/>
              <p:cNvSpPr/>
              <p:nvPr/>
            </p:nvSpPr>
            <p:spPr bwMode="auto">
              <a:xfrm>
                <a:off x="7124700" y="5013325"/>
                <a:ext cx="1554163" cy="279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endParaRPr lang="en-US" sz="800" b="1" dirty="0">
                  <a:solidFill>
                    <a:srgbClr val="A50021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PERANGKAT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AKREDITASI  </a:t>
                </a:r>
                <a:r>
                  <a:rPr lang="en-US" sz="8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Arial Unicode MS" pitchFamily="34" charset="-128"/>
                  </a:rPr>
                  <a:t>SMK/MAK</a:t>
                </a:r>
                <a:endParaRPr lang="en-US" sz="800" b="1" dirty="0">
                  <a:solidFill>
                    <a:srgbClr val="A50021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  <a:p>
                <a:pPr algn="ctr">
                  <a:defRPr/>
                </a:pPr>
                <a:endParaRPr lang="en-US" sz="800" dirty="0"/>
              </a:p>
            </p:txBody>
          </p:sp>
          <p:sp>
            <p:nvSpPr>
              <p:cNvPr id="38" name="Rectangle 37"/>
              <p:cNvSpPr/>
              <p:nvPr/>
            </p:nvSpPr>
            <p:spPr bwMode="auto">
              <a:xfrm>
                <a:off x="7072313" y="5570538"/>
                <a:ext cx="1712912" cy="279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endParaRPr lang="en-US" sz="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id-ID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  <a:sym typeface="Wingdings" pitchFamily="2" charset="2"/>
                  </a:rPr>
                  <a:t>Teknik Penskoran dan</a:t>
                </a:r>
                <a:r>
                  <a:rPr lang="en-US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id-ID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  <a:sym typeface="Wingdings" pitchFamily="2" charset="2"/>
                  </a:rPr>
                  <a:t>Pemeringkatan Hasil</a:t>
                </a:r>
                <a:r>
                  <a:rPr lang="en-US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id-ID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  <a:sym typeface="Wingdings" pitchFamily="2" charset="2"/>
                  </a:rPr>
                  <a:t>Akreditasi</a:t>
                </a:r>
                <a:r>
                  <a:rPr lang="id-ID" sz="900" b="1" dirty="0">
                    <a:solidFill>
                      <a:srgbClr val="0000CC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 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endParaRPr lang="en-US" sz="800" b="1" dirty="0">
                  <a:solidFill>
                    <a:srgbClr val="0000CC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</p:txBody>
          </p:sp>
          <p:sp>
            <p:nvSpPr>
              <p:cNvPr id="25621" name="TextBox 38"/>
              <p:cNvSpPr txBox="1">
                <a:spLocks noChangeArrowheads="1"/>
              </p:cNvSpPr>
              <p:nvPr/>
            </p:nvSpPr>
            <p:spPr bwMode="auto">
              <a:xfrm>
                <a:off x="7125448" y="6135702"/>
                <a:ext cx="1660198" cy="369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en-US" sz="600" b="1"/>
                  <a:t>BADAN AKREDITASI NASIONAL</a:t>
                </a:r>
              </a:p>
              <a:p>
                <a:pPr algn="ctr"/>
                <a:r>
                  <a:rPr lang="en-US" sz="600" b="1"/>
                  <a:t>SEKOLAH/MADRASAH</a:t>
                </a:r>
              </a:p>
              <a:p>
                <a:pPr algn="ctr"/>
                <a:r>
                  <a:rPr lang="en-US" sz="600" b="1"/>
                  <a:t>2015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284288" y="152400"/>
              <a:ext cx="6643687" cy="3970338"/>
              <a:chOff x="1284288" y="152400"/>
              <a:chExt cx="6643687" cy="397033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3648075" y="152400"/>
                <a:ext cx="2295525" cy="3048000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3684588" y="2400300"/>
                <a:ext cx="2228850" cy="593725"/>
              </a:xfrm>
              <a:prstGeom prst="rect">
                <a:avLst/>
              </a:prstGeom>
              <a:solidFill>
                <a:srgbClr val="FFF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2075" tIns="46038" rIns="92075" bIns="46038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id-ID" sz="600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Rounded MT Bold" pitchFamily="34" charset="0"/>
                    <a:cs typeface="Tahoma" pitchFamily="34" charset="0"/>
                  </a:rPr>
                  <a:t>Disampaikan pada :</a:t>
                </a:r>
                <a:endParaRPr lang="en-US" sz="600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Rounded MT Bold" pitchFamily="34" charset="0"/>
                  <a:cs typeface="Tahoma" pitchFamily="34" charset="0"/>
                </a:endParaRPr>
              </a:p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Rounded MT Bold" pitchFamily="34" charset="0"/>
                    <a:cs typeface="Tahoma" pitchFamily="34" charset="0"/>
                  </a:rPr>
                  <a:t>DIKLAT  </a:t>
                </a:r>
                <a:r>
                  <a:rPr lang="en-US" sz="600" dirty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Rounded MT Bold" pitchFamily="34" charset="0"/>
                    <a:cs typeface="Tahoma" pitchFamily="34" charset="0"/>
                  </a:rPr>
                  <a:t>ASESOR </a:t>
                </a:r>
                <a:r>
                  <a:rPr lang="en-US" sz="600" dirty="0" smtClean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Rounded MT Bold" pitchFamily="34" charset="0"/>
                    <a:cs typeface="Tahoma" pitchFamily="34" charset="0"/>
                  </a:rPr>
                  <a:t>SD/MI, SMP/MTs, SMA/MA, SMK, PLB</a:t>
                </a:r>
                <a:endParaRPr lang="id-ID" sz="600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Rounded MT Bold" pitchFamily="34" charset="0"/>
                  <a:cs typeface="Tahoma" pitchFamily="34" charset="0"/>
                </a:endParaRPr>
              </a:p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Rounded MT Bold" pitchFamily="34" charset="0"/>
                    <a:cs typeface="Tahoma" pitchFamily="34" charset="0"/>
                  </a:rPr>
                  <a:t>BAP SM PROVINSI JAWA TIMUR</a:t>
                </a:r>
              </a:p>
              <a:p>
                <a:pPr algn="ctr" eaLnBrk="1" hangingPunct="1">
                  <a:defRPr/>
                </a:pPr>
                <a:r>
                  <a:rPr lang="en-US" sz="600" dirty="0" smtClean="0">
                    <a:solidFill>
                      <a:srgbClr val="0000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Rounded MT Bold" pitchFamily="34" charset="0"/>
                    <a:cs typeface="Tahoma" pitchFamily="34" charset="0"/>
                  </a:rPr>
                  <a:t>TAHUN  2015</a:t>
                </a:r>
                <a:endParaRPr lang="id-ID" sz="600" dirty="0">
                  <a:solidFill>
                    <a:srgbClr val="0000CC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Rounded MT Bold" pitchFamily="34" charset="0"/>
                  <a:cs typeface="Tahoma" pitchFamily="34" charset="0"/>
                </a:endParaRPr>
              </a:p>
            </p:txBody>
          </p:sp>
          <p:sp>
            <p:nvSpPr>
              <p:cNvPr id="43" name="Rectangle 18"/>
              <p:cNvSpPr>
                <a:spLocks noChangeArrowheads="1"/>
              </p:cNvSpPr>
              <p:nvPr/>
            </p:nvSpPr>
            <p:spPr bwMode="auto">
              <a:xfrm>
                <a:off x="3781425" y="1439863"/>
                <a:ext cx="2105025" cy="984250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12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PERANGKAT</a:t>
                </a:r>
              </a:p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sz="12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Times New Roman" pitchFamily="18" charset="0"/>
                  </a:rPr>
                  <a:t>AKREDITASI </a:t>
                </a:r>
                <a:r>
                  <a:rPr lang="en-US" sz="1200" b="1" dirty="0">
                    <a:solidFill>
                      <a:srgbClr val="A50021"/>
                    </a:solidFill>
                    <a:latin typeface="Arial Rounded MT Bold" pitchFamily="34" charset="0"/>
                    <a:ea typeface="Dotum" pitchFamily="34" charset="-127"/>
                    <a:cs typeface="Arial Unicode MS" pitchFamily="34" charset="-128"/>
                  </a:rPr>
                  <a:t>SMK/MAK</a:t>
                </a:r>
                <a:endParaRPr lang="en-US" sz="1200" b="1" dirty="0">
                  <a:solidFill>
                    <a:srgbClr val="A50021"/>
                  </a:solidFill>
                  <a:latin typeface="Arial Rounded MT Bold" pitchFamily="34" charset="0"/>
                  <a:ea typeface="Dotum" pitchFamily="34" charset="-127"/>
                  <a:cs typeface="Times New Roman" pitchFamily="18" charset="0"/>
                </a:endParaRPr>
              </a:p>
            </p:txBody>
          </p:sp>
          <p:pic>
            <p:nvPicPr>
              <p:cNvPr id="25610" name="Picture 1" descr="logo_final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09" t="7509" r="11263" b="10512"/>
              <a:stretch>
                <a:fillRect/>
              </a:stretch>
            </p:blipFill>
            <p:spPr bwMode="auto">
              <a:xfrm>
                <a:off x="4541838" y="457200"/>
                <a:ext cx="498475" cy="508000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11" name="Picture 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8813" y="1163638"/>
                <a:ext cx="652462" cy="106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12" name="TextBox 1"/>
              <p:cNvSpPr txBox="1">
                <a:spLocks noChangeArrowheads="1"/>
              </p:cNvSpPr>
              <p:nvPr/>
            </p:nvSpPr>
            <p:spPr bwMode="auto">
              <a:xfrm>
                <a:off x="3886200" y="1268413"/>
                <a:ext cx="1817688" cy="317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r>
                  <a:rPr lang="id-ID" sz="600" b="1">
                    <a:solidFill>
                      <a:srgbClr val="00B050"/>
                    </a:solidFill>
                    <a:latin typeface="Monotype Corsiva" pitchFamily="66" charset="0"/>
                    <a:ea typeface="Arial Unicode MS" pitchFamily="34" charset="-128"/>
                    <a:cs typeface="Arial Unicode MS" pitchFamily="34" charset="-128"/>
                  </a:rPr>
                  <a:t>“Akreditasi Bermutu untuk Pendidikan Bermutu”</a:t>
                </a:r>
              </a:p>
            </p:txBody>
          </p:sp>
          <p:cxnSp>
            <p:nvCxnSpPr>
              <p:cNvPr id="49" name="Straight Arrow Connector 48"/>
              <p:cNvCxnSpPr>
                <a:stCxn id="41" idx="2"/>
                <a:endCxn id="3" idx="0"/>
              </p:cNvCxnSpPr>
              <p:nvPr/>
            </p:nvCxnSpPr>
            <p:spPr>
              <a:xfrm flipH="1">
                <a:off x="1284288" y="3200400"/>
                <a:ext cx="3511550" cy="922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1" idx="2"/>
                <a:endCxn id="23" idx="0"/>
              </p:cNvCxnSpPr>
              <p:nvPr/>
            </p:nvCxnSpPr>
            <p:spPr>
              <a:xfrm flipH="1">
                <a:off x="3502025" y="3200400"/>
                <a:ext cx="1293813" cy="922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1" idx="2"/>
                <a:endCxn id="29" idx="0"/>
              </p:cNvCxnSpPr>
              <p:nvPr/>
            </p:nvCxnSpPr>
            <p:spPr>
              <a:xfrm>
                <a:off x="4795838" y="3200400"/>
                <a:ext cx="915987" cy="922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41" idx="2"/>
                <a:endCxn id="35" idx="0"/>
              </p:cNvCxnSpPr>
              <p:nvPr/>
            </p:nvCxnSpPr>
            <p:spPr>
              <a:xfrm>
                <a:off x="4795838" y="3200400"/>
                <a:ext cx="3132137" cy="9223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46" name="Rectangle 45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47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8" name="Group 47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24621940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990599" y="1569983"/>
            <a:ext cx="7162799" cy="685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defRPr/>
            </a:pPr>
            <a:r>
              <a:rPr lang="id-ID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  <a:sym typeface="Wingdings" pitchFamily="2" charset="2"/>
              </a:rPr>
              <a:t></a:t>
            </a:r>
            <a:r>
              <a:rPr lang="id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  <a:sym typeface="Wingdings" pitchFamily="2" charset="2"/>
              </a:rPr>
              <a:t>   </a:t>
            </a:r>
            <a:r>
              <a:rPr lang="id-ID" sz="2400" b="1" i="1" dirty="0">
                <a:solidFill>
                  <a:srgbClr val="002060"/>
                </a:solidFill>
                <a:latin typeface="Arial Rounded MT Bold" pitchFamily="34" charset="0"/>
                <a:cs typeface="Arial" charset="0"/>
              </a:rPr>
              <a:t>Instrumen Akreditasi</a:t>
            </a:r>
            <a:r>
              <a:rPr lang="id-ID" sz="2400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</a:rPr>
              <a:t>.</a:t>
            </a:r>
            <a:r>
              <a:rPr lang="en-US" sz="2400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</a:rPr>
              <a:t>    (  </a:t>
            </a:r>
            <a:r>
              <a:rPr lang="en-US" sz="2400" b="1" i="1" dirty="0" err="1" smtClean="0">
                <a:solidFill>
                  <a:srgbClr val="002060"/>
                </a:solidFill>
                <a:latin typeface="Arial Rounded MT Bold" pitchFamily="34" charset="0"/>
                <a:cs typeface="Arial" charset="0"/>
              </a:rPr>
              <a:t>Lampiran</a:t>
            </a:r>
            <a:r>
              <a:rPr lang="en-US" sz="2400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</a:rPr>
              <a:t>  I  )</a:t>
            </a:r>
            <a:endParaRPr lang="id-ID" sz="2400" b="1" i="1" dirty="0">
              <a:solidFill>
                <a:srgbClr val="002060"/>
              </a:solidFill>
              <a:latin typeface="Arial Rounded MT Bold" pitchFamily="34" charset="0"/>
              <a:cs typeface="Arial" charset="0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304800"/>
            <a:ext cx="9144000" cy="9906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id-ID" sz="2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  </a:t>
            </a:r>
            <a:r>
              <a:rPr lang="en-US" sz="2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  </a:t>
            </a:r>
            <a:endParaRPr lang="en-US" sz="2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Rounded MT Bold" pitchFamily="34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en-US" sz="2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 </a:t>
            </a:r>
            <a:r>
              <a:rPr lang="id-ID" sz="2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PERANGKAT </a:t>
            </a:r>
            <a:r>
              <a:rPr lang="id-ID" sz="2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AKREDITASI</a:t>
            </a:r>
            <a:r>
              <a:rPr lang="en-US" sz="2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 </a:t>
            </a:r>
          </a:p>
          <a:p>
            <a:pPr eaLnBrk="1" hangingPunct="1">
              <a:defRPr/>
            </a:pPr>
            <a:r>
              <a:rPr 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           </a:t>
            </a:r>
            <a:r>
              <a:rPr lang="en-US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(  PERMENDIKNAS  NOMOR  52 TAHUN 2008  )</a:t>
            </a:r>
            <a:r>
              <a:rPr lang="id-ID" sz="2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 </a:t>
            </a:r>
            <a:endParaRPr lang="id-ID" sz="2600" b="1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Rounded MT Bold" pitchFamily="34" charset="0"/>
              <a:cs typeface="Arial" charset="0"/>
            </a:endParaRPr>
          </a:p>
          <a:p>
            <a:pPr algn="ctr" eaLnBrk="1" hangingPunct="1">
              <a:defRPr/>
            </a:pPr>
            <a:r>
              <a:rPr lang="id-ID" sz="2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  </a:t>
            </a:r>
            <a:r>
              <a:rPr lang="en-US" sz="2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   </a:t>
            </a:r>
            <a:r>
              <a:rPr lang="en-US" sz="2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</a:rPr>
              <a:t> </a:t>
            </a:r>
            <a:endParaRPr lang="id-ID" dirty="0">
              <a:solidFill>
                <a:srgbClr val="002060"/>
              </a:solidFill>
              <a:latin typeface="Arial Rounded MT Bold" pitchFamily="34" charset="0"/>
              <a:cs typeface="Arial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046655" y="2514600"/>
            <a:ext cx="7106744" cy="762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Wingdings" pitchFamily="2" charset="2"/>
              <a:buChar char="Ø"/>
              <a:defRPr/>
            </a:pPr>
            <a:r>
              <a:rPr lang="id-ID" sz="2400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Petunjuk </a:t>
            </a:r>
            <a:r>
              <a:rPr lang="id-ID" sz="2400" b="1" i="1" dirty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Teknis Pengisian</a:t>
            </a:r>
            <a:r>
              <a:rPr lang="id-ID" sz="24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  <a:sym typeface="Wingdings" pitchFamily="2" charset="2"/>
              </a:rPr>
              <a:t> </a:t>
            </a:r>
            <a:r>
              <a:rPr lang="id-ID" sz="2400" b="1" i="1" dirty="0">
                <a:solidFill>
                  <a:srgbClr val="002060"/>
                </a:solidFill>
                <a:latin typeface="Arial Rounded MT Bold" pitchFamily="34" charset="0"/>
                <a:cs typeface="Arial" charset="0"/>
              </a:rPr>
              <a:t>Instrumen</a:t>
            </a:r>
            <a:r>
              <a:rPr lang="id-ID" sz="2400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</a:rPr>
              <a:t>.</a:t>
            </a:r>
            <a:endParaRPr lang="en-US" sz="2400" b="1" i="1" dirty="0" smtClean="0">
              <a:solidFill>
                <a:srgbClr val="002060"/>
              </a:solidFill>
              <a:latin typeface="Arial Rounded MT Bold" pitchFamily="34" charset="0"/>
              <a:cs typeface="Arial" charset="0"/>
            </a:endParaRPr>
          </a:p>
          <a:p>
            <a:pPr eaLnBrk="1" hangingPunct="1">
              <a:defRPr/>
            </a:pPr>
            <a:r>
              <a:rPr lang="en-US" sz="2400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</a:rPr>
              <a:t>                 (  </a:t>
            </a:r>
            <a:r>
              <a:rPr lang="en-US" sz="2400" b="1" i="1" dirty="0" err="1" smtClean="0">
                <a:solidFill>
                  <a:srgbClr val="002060"/>
                </a:solidFill>
                <a:latin typeface="Arial Rounded MT Bold" pitchFamily="34" charset="0"/>
                <a:cs typeface="Arial" charset="0"/>
              </a:rPr>
              <a:t>Lampiran</a:t>
            </a:r>
            <a:r>
              <a:rPr lang="en-US" sz="2400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</a:rPr>
              <a:t>  II )</a:t>
            </a:r>
            <a:r>
              <a:rPr lang="id-ID" sz="2400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</a:rPr>
              <a:t> </a:t>
            </a:r>
            <a:endParaRPr lang="id-ID" sz="2400" b="1" i="1" dirty="0">
              <a:solidFill>
                <a:srgbClr val="002060"/>
              </a:solidFill>
              <a:latin typeface="Arial Rounded MT Bold" pitchFamily="34" charset="0"/>
              <a:cs typeface="Arial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46654" y="3505200"/>
            <a:ext cx="7106745" cy="1143000"/>
          </a:xfrm>
          <a:prstGeom prst="rect">
            <a:avLst/>
          </a:prstGeom>
          <a:solidFill>
            <a:srgbClr val="CCFF66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403225" indent="-403225" eaLnBrk="1" hangingPunct="1">
              <a:buFont typeface="Wingdings" pitchFamily="2" charset="2"/>
              <a:buChar char="Ø"/>
              <a:defRPr/>
            </a:pPr>
            <a:endParaRPr lang="en-US" sz="2400" b="1" i="1" dirty="0" smtClean="0">
              <a:solidFill>
                <a:schemeClr val="bg1"/>
              </a:solidFill>
              <a:latin typeface="Arial Rounded MT Bold" pitchFamily="34" charset="0"/>
              <a:cs typeface="Arial" charset="0"/>
              <a:sym typeface="Wingdings" pitchFamily="2" charset="2"/>
            </a:endParaRPr>
          </a:p>
          <a:p>
            <a:pPr marL="403225" indent="-403225" eaLnBrk="1" hangingPunct="1">
              <a:buFont typeface="Wingdings" pitchFamily="2" charset="2"/>
              <a:buChar char="Ø"/>
              <a:defRPr/>
            </a:pPr>
            <a:r>
              <a:rPr lang="id-ID" sz="2400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Instrumen </a:t>
            </a:r>
            <a:r>
              <a:rPr lang="id-ID" sz="2400" b="1" i="1" dirty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Pengumpulan Data dan Informasi</a:t>
            </a:r>
            <a:r>
              <a:rPr lang="en-US" sz="2400" b="1" i="1" dirty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 P</a:t>
            </a:r>
            <a:r>
              <a:rPr lang="id-ID" sz="2400" b="1" i="1" dirty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endukung </a:t>
            </a:r>
            <a:r>
              <a:rPr lang="id-ID" sz="2400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Akreditasi</a:t>
            </a:r>
            <a:r>
              <a:rPr lang="en-US" sz="2400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  (IPD &amp; IPA)</a:t>
            </a:r>
            <a:r>
              <a:rPr lang="en-US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. </a:t>
            </a:r>
            <a:endParaRPr lang="en-US" sz="2000" i="1" dirty="0" smtClean="0">
              <a:solidFill>
                <a:srgbClr val="002060"/>
              </a:solidFill>
              <a:latin typeface="Arial Rounded MT Bold" pitchFamily="34" charset="0"/>
              <a:cs typeface="Arial" charset="0"/>
              <a:sym typeface="Wingdings" pitchFamily="2" charset="2"/>
            </a:endParaRPr>
          </a:p>
          <a:p>
            <a:pPr marL="403225" indent="-403225" eaLnBrk="1" hangingPunct="1">
              <a:defRPr/>
            </a:pPr>
            <a:r>
              <a:rPr lang="en-US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                         </a:t>
            </a:r>
            <a:r>
              <a:rPr lang="en-US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( </a:t>
            </a:r>
            <a:r>
              <a:rPr lang="en-US" b="1" i="1" dirty="0" err="1" smtClean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Lampiran</a:t>
            </a:r>
            <a:r>
              <a:rPr lang="en-US" b="1" i="1" dirty="0" smtClean="0">
                <a:solidFill>
                  <a:srgbClr val="002060"/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  III )</a:t>
            </a:r>
          </a:p>
          <a:p>
            <a:pPr marL="403225" indent="-403225" eaLnBrk="1" hangingPunct="1">
              <a:buFont typeface="Wingdings" pitchFamily="2" charset="2"/>
              <a:buChar char="Ø"/>
              <a:defRPr/>
            </a:pPr>
            <a:endParaRPr lang="id-ID" i="1" dirty="0">
              <a:solidFill>
                <a:schemeClr val="bg1"/>
              </a:solidFill>
              <a:latin typeface="Arial Rounded MT Bold" pitchFamily="34" charset="0"/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28262" y="4953000"/>
            <a:ext cx="7125136" cy="83820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403225" indent="-403225" eaLnBrk="1" hangingPunct="1">
              <a:defRPr/>
            </a:pPr>
            <a:r>
              <a:rPr lang="id-ID" sz="2400" b="1" i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Rounded MT Bold" pitchFamily="34" charset="0"/>
                <a:cs typeface="Arial" charset="0"/>
                <a:sym typeface="Wingdings" pitchFamily="2" charset="2"/>
              </a:rPr>
              <a:t>   </a:t>
            </a:r>
            <a:r>
              <a:rPr lang="en-US" sz="2400" b="1" i="1" dirty="0" err="1" smtClean="0">
                <a:solidFill>
                  <a:schemeClr val="accent3">
                    <a:lumMod val="50000"/>
                  </a:schemeClr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Teknik</a:t>
            </a:r>
            <a:r>
              <a:rPr lang="en-US" sz="2400" b="1" i="1" dirty="0" smtClean="0">
                <a:solidFill>
                  <a:schemeClr val="accent3">
                    <a:lumMod val="50000"/>
                  </a:schemeClr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 </a:t>
            </a:r>
            <a:r>
              <a:rPr lang="id-ID" sz="2400" b="1" i="1" dirty="0" smtClean="0">
                <a:solidFill>
                  <a:schemeClr val="accent3">
                    <a:lumMod val="50000"/>
                  </a:schemeClr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Penskoran </a:t>
            </a:r>
            <a:r>
              <a:rPr lang="id-ID" sz="2400" b="1" i="1" dirty="0">
                <a:solidFill>
                  <a:schemeClr val="accent3">
                    <a:lumMod val="50000"/>
                  </a:schemeClr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dan Pemeringkatan</a:t>
            </a:r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 </a:t>
            </a:r>
            <a:r>
              <a:rPr lang="en-US" sz="2400" b="1" i="1" dirty="0" err="1">
                <a:solidFill>
                  <a:schemeClr val="accent3">
                    <a:lumMod val="50000"/>
                  </a:schemeClr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Hasil</a:t>
            </a:r>
            <a:r>
              <a:rPr lang="id-ID" sz="2400" b="1" i="1" dirty="0">
                <a:solidFill>
                  <a:schemeClr val="accent3">
                    <a:lumMod val="50000"/>
                  </a:schemeClr>
                </a:solidFill>
                <a:latin typeface="Arial Rounded MT Bold" pitchFamily="34" charset="0"/>
                <a:cs typeface="Arial" charset="0"/>
                <a:sym typeface="Wingdings" pitchFamily="2" charset="2"/>
              </a:rPr>
              <a:t>  Akreditasi</a:t>
            </a:r>
            <a:r>
              <a:rPr lang="id-ID" sz="2400" b="1" i="1" dirty="0" smtClean="0">
                <a:solidFill>
                  <a:schemeClr val="accent3">
                    <a:lumMod val="50000"/>
                  </a:schemeClr>
                </a:solidFill>
                <a:latin typeface="Arial Rounded MT Bold" pitchFamily="34" charset="0"/>
                <a:cs typeface="Arial" charset="0"/>
              </a:rPr>
              <a:t>.</a:t>
            </a:r>
            <a:r>
              <a:rPr lang="en-US" sz="2400" b="1" i="1" dirty="0" smtClean="0">
                <a:solidFill>
                  <a:schemeClr val="accent3">
                    <a:lumMod val="50000"/>
                  </a:schemeClr>
                </a:solidFill>
                <a:latin typeface="Arial Rounded MT Bold" pitchFamily="34" charset="0"/>
                <a:cs typeface="Arial" charset="0"/>
              </a:rPr>
              <a:t>  (  </a:t>
            </a:r>
            <a:r>
              <a:rPr lang="en-US" sz="2400" b="1" i="1" dirty="0" err="1" smtClean="0">
                <a:solidFill>
                  <a:schemeClr val="accent3">
                    <a:lumMod val="50000"/>
                  </a:schemeClr>
                </a:solidFill>
                <a:latin typeface="Arial Rounded MT Bold" pitchFamily="34" charset="0"/>
                <a:cs typeface="Arial" charset="0"/>
              </a:rPr>
              <a:t>Lampiran</a:t>
            </a:r>
            <a:r>
              <a:rPr lang="en-US" sz="2400" b="1" i="1" dirty="0" smtClean="0">
                <a:solidFill>
                  <a:schemeClr val="accent3">
                    <a:lumMod val="50000"/>
                  </a:schemeClr>
                </a:solidFill>
                <a:latin typeface="Arial Rounded MT Bold" pitchFamily="34" charset="0"/>
                <a:cs typeface="Arial" charset="0"/>
              </a:rPr>
              <a:t> IV  )</a:t>
            </a:r>
            <a:endParaRPr lang="id-ID" sz="2400" b="1" i="1" dirty="0">
              <a:solidFill>
                <a:schemeClr val="accent3">
                  <a:lumMod val="50000"/>
                </a:schemeClr>
              </a:solidFill>
              <a:latin typeface="Arial Rounded MT Bold" pitchFamily="34" charset="0"/>
              <a:cs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8" name="Rectangle 7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9877141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3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4" grpId="0" animBg="1"/>
      <p:bldP spid="2" grpId="0" animBg="1"/>
      <p:bldP spid="3" grpId="0" animBg="1"/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2209800"/>
            <a:ext cx="701499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INSTRUMEN ,</a:t>
            </a:r>
            <a:endParaRPr lang="en-US" sz="5400" b="1" cap="none" spc="0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JUKNIS  DAN IPDIPA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7" name="Rectangle 6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904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 descr="Shingle"/>
          <p:cNvSpPr>
            <a:spLocks noChangeArrowheads="1"/>
          </p:cNvSpPr>
          <p:nvPr/>
        </p:nvSpPr>
        <p:spPr bwMode="auto">
          <a:xfrm>
            <a:off x="0" y="-7620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Arial" charset="0"/>
              </a:rPr>
              <a:t>         </a:t>
            </a:r>
            <a:r>
              <a:rPr lang="id-ID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Arial" charset="0"/>
              </a:rPr>
              <a:t>INSTRUMEN </a:t>
            </a: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Arial" charset="0"/>
              </a:rPr>
              <a:t> </a:t>
            </a:r>
            <a:r>
              <a:rPr lang="id-ID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Arial" charset="0"/>
              </a:rPr>
              <a:t>DAN </a:t>
            </a:r>
            <a:r>
              <a:rPr lang="en-US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Arial" charset="0"/>
              </a:rPr>
              <a:t> </a:t>
            </a:r>
            <a:r>
              <a:rPr lang="id-ID" sz="3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Arial" charset="0"/>
              </a:rPr>
              <a:t>PETUNJUK </a:t>
            </a:r>
            <a:r>
              <a:rPr lang="id-ID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Rounded MT Bold" pitchFamily="34" charset="0"/>
                <a:cs typeface="Arial" charset="0"/>
              </a:rPr>
              <a:t>TEKNIS AKREDITASI</a:t>
            </a: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76200" y="1357699"/>
            <a:ext cx="8686800" cy="19543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58775" indent="-358775"/>
            <a:r>
              <a:rPr lang="id-ID" sz="2400" b="1" i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</a:rPr>
              <a:t>I</a:t>
            </a: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</a:rPr>
              <a:t>NSTRUMEN </a:t>
            </a:r>
            <a:r>
              <a:rPr lang="id-ID" sz="2400" b="1" i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</a:rPr>
              <a:t>A</a:t>
            </a: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</a:rPr>
              <a:t>KREDITASI </a:t>
            </a:r>
            <a:r>
              <a:rPr lang="id-ID" sz="2400" b="1" i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</a:rPr>
              <a:t>S</a:t>
            </a: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</a:rPr>
              <a:t>EKOLAH </a:t>
            </a:r>
            <a:r>
              <a:rPr lang="id-ID" sz="2400" b="1" i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</a:rPr>
              <a:t>/</a:t>
            </a: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id-ID" sz="2400" b="1" i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</a:rPr>
              <a:t>M</a:t>
            </a: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</a:rPr>
              <a:t>ADRASAH</a:t>
            </a:r>
          </a:p>
          <a:p>
            <a:pPr marL="358775" indent="-358775" algn="just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</a:rPr>
              <a:t>      </a:t>
            </a:r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Arial Unicode MS" pitchFamily="34" charset="-128"/>
                <a:cs typeface="Arial Unicode MS" pitchFamily="34" charset="-128"/>
              </a:rPr>
              <a:t>M</a:t>
            </a:r>
            <a:r>
              <a:rPr lang="id-ID" sz="2400" b="1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Arial Unicode MS" pitchFamily="34" charset="-128"/>
                <a:cs typeface="Arial Unicode MS" pitchFamily="34" charset="-128"/>
              </a:rPr>
              <a:t>erupakan </a:t>
            </a:r>
            <a:r>
              <a:rPr lang="id-ID" sz="2400" b="1" dirty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Arial Unicode MS" pitchFamily="34" charset="-128"/>
                <a:cs typeface="Arial Unicode MS" pitchFamily="34" charset="-128"/>
              </a:rPr>
              <a:t>perangkat alat ukur yang digunakan menilai kualitas sekolah/madrasah berdasarkan kriteria yang telah ditetapkan dan hasilnya diwujudkan dalam bentuk peringkat akreditasi</a:t>
            </a:r>
            <a:r>
              <a:rPr lang="id-ID" sz="2500" b="1" dirty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Arial Unicode MS" pitchFamily="34" charset="-128"/>
                <a:cs typeface="Arial Unicode MS" pitchFamily="34" charset="-128"/>
              </a:rPr>
              <a:t>. </a:t>
            </a:r>
            <a:endParaRPr lang="en-US" sz="2500" b="1" dirty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" y="3505200"/>
            <a:ext cx="8915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450850" indent="-450850"/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id-ID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P</a:t>
            </a: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ETUNJUK </a:t>
            </a:r>
            <a:r>
              <a:rPr lang="id-ID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 T</a:t>
            </a: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EKNIS </a:t>
            </a:r>
            <a:r>
              <a:rPr lang="id-ID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 (</a:t>
            </a: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id-ID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J</a:t>
            </a: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UKNIS </a:t>
            </a:r>
            <a:r>
              <a:rPr lang="id-ID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) I</a:t>
            </a: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NSTRUMEN </a:t>
            </a:r>
            <a:r>
              <a:rPr lang="id-ID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A</a:t>
            </a:r>
            <a:r>
              <a:rPr lang="en-US" sz="2400" b="1" i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</a:rPr>
              <a:t>KREDITASI</a:t>
            </a:r>
          </a:p>
          <a:p>
            <a:pPr marL="450850" indent="-450850" algn="just"/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  <a:ea typeface="Arial Unicode MS" pitchFamily="34" charset="-128"/>
                <a:cs typeface="Arial Unicode MS" pitchFamily="34" charset="-128"/>
              </a:rPr>
              <a:t>      M</a:t>
            </a:r>
            <a:r>
              <a:rPr lang="id-ID" sz="2400" b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  <a:ea typeface="Arial Unicode MS" pitchFamily="34" charset="-128"/>
                <a:cs typeface="Arial Unicode MS" pitchFamily="34" charset="-128"/>
              </a:rPr>
              <a:t>erupakan </a:t>
            </a:r>
            <a:r>
              <a:rPr lang="id-ID" sz="2400" b="1" dirty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  <a:ea typeface="Arial Unicode MS" pitchFamily="34" charset="-128"/>
                <a:cs typeface="Arial Unicode MS" pitchFamily="34" charset="-128"/>
              </a:rPr>
              <a:t>penjelasan tentang pembuktian jawaban atas instrumen, baik berupa dokumen, bukti fisik atau fakta yang harus diperlihatkan oleh pihak </a:t>
            </a:r>
            <a:r>
              <a:rPr lang="id-ID" sz="2400" b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  <a:ea typeface="Arial Unicode MS" pitchFamily="34" charset="-128"/>
                <a:cs typeface="Arial Unicode MS" pitchFamily="34" charset="-128"/>
              </a:rPr>
              <a:t>sekolah/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id-ID" sz="2400" b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  <a:ea typeface="Arial Unicode MS" pitchFamily="34" charset="-128"/>
                <a:cs typeface="Arial Unicode MS" pitchFamily="34" charset="-128"/>
              </a:rPr>
              <a:t>madrasah </a:t>
            </a:r>
            <a:r>
              <a:rPr lang="id-ID" sz="2400" b="1" dirty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  <a:ea typeface="Arial Unicode MS" pitchFamily="34" charset="-128"/>
                <a:cs typeface="Arial Unicode MS" pitchFamily="34" charset="-128"/>
              </a:rPr>
              <a:t>kepada tim asesor pada saat visitasi.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9" name="Rectangle 8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5353011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495300" y="1992630"/>
            <a:ext cx="81534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sz="2000" b="1" i="1" dirty="0" smtClean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  <a:sym typeface="Wingdings" pitchFamily="2" charset="2"/>
              </a:rPr>
              <a:t>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M</a:t>
            </a:r>
            <a:r>
              <a:rPr lang="id-ID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erupakan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instrumen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 yang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berisi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data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dan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informasi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secara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lengkap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tentang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 </a:t>
            </a:r>
            <a:r>
              <a:rPr lang="en-US" sz="2000" b="1" dirty="0" err="1" smtClean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sekolah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/ </a:t>
            </a:r>
            <a:r>
              <a:rPr lang="en-US" sz="2000" b="1" dirty="0" err="1" smtClean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madrasah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yang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digunakan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sebagai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bahan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dalam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pengisian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instrumen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akreditasi</a:t>
            </a:r>
            <a:r>
              <a:rPr lang="id-ID" sz="2000" b="1" dirty="0">
                <a:latin typeface="Arial Rounded MT Bold" pitchFamily="34" charset="0"/>
              </a:rPr>
              <a:t>. </a:t>
            </a:r>
            <a:endParaRPr lang="en-US" sz="2000" b="1" dirty="0" smtClean="0">
              <a:latin typeface="Arial Rounded MT Bold" pitchFamily="34" charset="0"/>
            </a:endParaRPr>
          </a:p>
          <a:p>
            <a:pPr algn="just"/>
            <a:endParaRPr lang="en-US" sz="2000" b="1" dirty="0">
              <a:latin typeface="Arial Rounded MT Bold" pitchFamily="34" charset="0"/>
            </a:endParaRPr>
          </a:p>
          <a:p>
            <a:pPr algn="just"/>
            <a:r>
              <a:rPr lang="en-US" sz="2000" b="1" dirty="0" smtClean="0">
                <a:solidFill>
                  <a:srgbClr val="FF0000"/>
                </a:solidFill>
                <a:latin typeface="Arial Rounded MT Bold" pitchFamily="34" charset="0"/>
              </a:rPr>
              <a:t>ATAU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4033897"/>
            <a:ext cx="79629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D</a:t>
            </a:r>
            <a:r>
              <a:rPr lang="id-ID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aftar pertanyaan dalam bentuk isian yang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id-ID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menggambarkan profil sekolah/madrasah yang berfungsi sebagai </a:t>
            </a:r>
            <a:r>
              <a:rPr lang="id-ID" sz="2000" b="1" i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cross check</a:t>
            </a:r>
            <a:r>
              <a:rPr lang="id-ID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 </a:t>
            </a:r>
            <a:r>
              <a:rPr lang="id-ID" sz="2000" b="1" dirty="0" smtClean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(</a:t>
            </a:r>
            <a:r>
              <a:rPr lang="id-ID" sz="2000" b="1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</a:rPr>
              <a:t>pemeriksaan silang) terhadap jawaban sekolah/madrasah yang diberikan melalui instrumen akreditasi.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200" b="1" i="1" dirty="0" smtClean="0">
                <a:solidFill>
                  <a:schemeClr val="accent3">
                    <a:lumMod val="50000"/>
                  </a:schemeClr>
                </a:solidFill>
              </a:rPr>
              <a:t>INSTRUMEN PENGUMPULAN DATA  &amp; INFORMASI  PENDUKUNG AKREDITASI       </a:t>
            </a:r>
          </a:p>
          <a:p>
            <a:pPr algn="ctr"/>
            <a:r>
              <a:rPr lang="en-US" sz="3200" b="1" i="1" dirty="0" smtClean="0">
                <a:solidFill>
                  <a:schemeClr val="accent3">
                    <a:lumMod val="50000"/>
                  </a:schemeClr>
                </a:solidFill>
              </a:rPr>
              <a:t> (  I  P  D  &amp; I  P  A  )</a:t>
            </a:r>
            <a:endParaRPr lang="en-US" sz="32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10859-2781-4D59-956A-9C313F0A5344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9" name="Rectangle 8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6231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4" name="Rectangle 4"/>
          <p:cNvSpPr>
            <a:spLocks noChangeArrowheads="1"/>
          </p:cNvSpPr>
          <p:nvPr/>
        </p:nvSpPr>
        <p:spPr bwMode="auto">
          <a:xfrm>
            <a:off x="838200" y="457200"/>
            <a:ext cx="73152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id-ID" sz="2800" b="1" dirty="0">
                <a:solidFill>
                  <a:srgbClr val="C00000"/>
                </a:solidFill>
                <a:latin typeface="Arial Rounded MT Bold" pitchFamily="34" charset="0"/>
                <a:cs typeface="Arial" pitchFamily="34" charset="0"/>
              </a:rPr>
              <a:t>Bobot Butir</a:t>
            </a:r>
            <a:r>
              <a:rPr lang="en-US" sz="2800" b="1" dirty="0">
                <a:solidFill>
                  <a:srgbClr val="C00000"/>
                </a:solidFill>
                <a:latin typeface="Arial Rounded MT Bold" pitchFamily="34" charset="0"/>
                <a:cs typeface="Arial" pitchFamily="34" charset="0"/>
              </a:rPr>
              <a:t> </a:t>
            </a:r>
            <a:r>
              <a:rPr lang="id-ID" sz="2800" dirty="0">
                <a:solidFill>
                  <a:srgbClr val="C00000"/>
                </a:solidFill>
                <a:latin typeface="Arial Rounded MT Bold" pitchFamily="34" charset="0"/>
                <a:cs typeface="Arial" pitchFamily="34" charset="0"/>
              </a:rPr>
              <a:t>Instrumen Akreditasi </a:t>
            </a:r>
            <a:endParaRPr lang="id-ID" sz="2800" b="1" dirty="0">
              <a:solidFill>
                <a:srgbClr val="C00000"/>
              </a:solidFill>
              <a:latin typeface="Arial Rounded MT Bold" pitchFamily="34" charset="0"/>
              <a:cs typeface="Arial" pitchFamily="34" charset="0"/>
            </a:endParaRPr>
          </a:p>
        </p:txBody>
      </p:sp>
      <p:sp>
        <p:nvSpPr>
          <p:cNvPr id="154634" name="Rectangle 10"/>
          <p:cNvSpPr>
            <a:spLocks noChangeArrowheads="1"/>
          </p:cNvSpPr>
          <p:nvPr/>
        </p:nvSpPr>
        <p:spPr bwMode="auto">
          <a:xfrm>
            <a:off x="412750" y="1371600"/>
            <a:ext cx="842645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39725" indent="-339725" eaLnBrk="0" hangingPunct="0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id-ID" sz="2000" dirty="0">
                <a:solidFill>
                  <a:srgbClr val="0000CC"/>
                </a:solidFill>
                <a:latin typeface="Arial Rounded MT Bold" pitchFamily="34" charset="0"/>
              </a:rPr>
              <a:t>Bobot butir pernyataan </a:t>
            </a:r>
            <a:r>
              <a:rPr lang="id-ID" sz="2000" dirty="0">
                <a:solidFill>
                  <a:srgbClr val="990000"/>
                </a:solidFill>
                <a:latin typeface="Arial Rounded MT Bold" pitchFamily="34" charset="0"/>
              </a:rPr>
              <a:t>terendah adalah 1</a:t>
            </a:r>
            <a:r>
              <a:rPr lang="id-ID" sz="2000" dirty="0">
                <a:solidFill>
                  <a:srgbClr val="0000CC"/>
                </a:solidFill>
                <a:latin typeface="Arial Rounded MT Bold" pitchFamily="34" charset="0"/>
              </a:rPr>
              <a:t>, dan bobot butir     pernyataan </a:t>
            </a:r>
            <a:r>
              <a:rPr lang="id-ID" sz="2000" dirty="0">
                <a:solidFill>
                  <a:srgbClr val="990000"/>
                </a:solidFill>
                <a:latin typeface="Arial Rounded MT Bold" pitchFamily="34" charset="0"/>
              </a:rPr>
              <a:t>tertinggi adalah 4</a:t>
            </a:r>
            <a:r>
              <a:rPr lang="id-ID" sz="2000" dirty="0">
                <a:solidFill>
                  <a:srgbClr val="0000CC"/>
                </a:solidFill>
                <a:latin typeface="Arial Rounded MT Bold" pitchFamily="34" charset="0"/>
              </a:rPr>
              <a:t>. </a:t>
            </a:r>
            <a:endParaRPr lang="en-US" sz="2000" dirty="0">
              <a:solidFill>
                <a:srgbClr val="0000CC"/>
              </a:solidFill>
              <a:latin typeface="Arial Rounded MT Bold" pitchFamily="34" charset="0"/>
            </a:endParaRPr>
          </a:p>
          <a:p>
            <a:pPr marL="339725" indent="-339725" eaLnBrk="0" hangingPunct="0">
              <a:lnSpc>
                <a:spcPct val="120000"/>
              </a:lnSpc>
              <a:buFont typeface="Wingdings" pitchFamily="2" charset="2"/>
              <a:buChar char="Ø"/>
              <a:defRPr/>
            </a:pPr>
            <a:r>
              <a:rPr lang="id-ID" sz="2000" dirty="0">
                <a:solidFill>
                  <a:schemeClr val="tx1"/>
                </a:solidFill>
                <a:latin typeface="Arial Rounded MT Bold" pitchFamily="34" charset="0"/>
              </a:rPr>
              <a:t>Definisi operasional bobot butir</a:t>
            </a:r>
            <a:r>
              <a:rPr lang="en-US" sz="2000" dirty="0">
                <a:solidFill>
                  <a:schemeClr val="tx1"/>
                </a:solidFill>
                <a:latin typeface="Arial Rounded MT Bold" pitchFamily="34" charset="0"/>
              </a:rPr>
              <a:t> </a:t>
            </a:r>
            <a:r>
              <a:rPr lang="id-ID" sz="2000" dirty="0">
                <a:solidFill>
                  <a:schemeClr val="tx1"/>
                </a:solidFill>
                <a:latin typeface="Arial Rounded MT Bold" pitchFamily="34" charset="0"/>
              </a:rPr>
              <a:t>adalah sebagai berikut.</a:t>
            </a:r>
          </a:p>
          <a:p>
            <a:pPr marL="1371600" indent="-1031875">
              <a:lnSpc>
                <a:spcPct val="120000"/>
              </a:lnSpc>
              <a:defRPr/>
            </a:pPr>
            <a:r>
              <a:rPr lang="id-ID" sz="2000" dirty="0">
                <a:solidFill>
                  <a:srgbClr val="333300"/>
                </a:solidFill>
                <a:latin typeface="Arial Rounded MT Bold" pitchFamily="34" charset="0"/>
              </a:rPr>
              <a:t>Bobot 1</a:t>
            </a:r>
            <a:r>
              <a:rPr lang="id-ID" sz="2000" dirty="0">
                <a:solidFill>
                  <a:srgbClr val="0000FF"/>
                </a:solidFill>
                <a:latin typeface="Arial Rounded MT Bold" pitchFamily="34" charset="0"/>
              </a:rPr>
              <a:t> adalah bobot minimal untuk mendukung fungsi</a:t>
            </a:r>
            <a:r>
              <a:rPr lang="en-US" sz="2000" dirty="0">
                <a:solidFill>
                  <a:srgbClr val="0000FF"/>
                </a:solidFill>
                <a:latin typeface="Arial Rounded MT Bold" pitchFamily="34" charset="0"/>
              </a:rPr>
              <a:t> </a:t>
            </a:r>
            <a:r>
              <a:rPr lang="id-ID" sz="2000" dirty="0">
                <a:solidFill>
                  <a:srgbClr val="0000FF"/>
                </a:solidFill>
                <a:latin typeface="Arial Rounded MT Bold" pitchFamily="34" charset="0"/>
              </a:rPr>
              <a:t>butir dalam proses pembelajaran agar dapat berlangsung.</a:t>
            </a:r>
          </a:p>
          <a:p>
            <a:pPr marL="1371600" indent="-1031875">
              <a:lnSpc>
                <a:spcPct val="120000"/>
              </a:lnSpc>
              <a:defRPr/>
            </a:pPr>
            <a:r>
              <a:rPr lang="id-ID" sz="2000" dirty="0">
                <a:solidFill>
                  <a:srgbClr val="333300"/>
                </a:solidFill>
                <a:latin typeface="Arial Rounded MT Bold" pitchFamily="34" charset="0"/>
              </a:rPr>
              <a:t>Bobot 2</a:t>
            </a:r>
            <a:r>
              <a:rPr lang="id-ID" sz="2000" dirty="0">
                <a:solidFill>
                  <a:srgbClr val="0000FF"/>
                </a:solidFill>
                <a:latin typeface="Arial Rounded MT Bold" pitchFamily="34" charset="0"/>
              </a:rPr>
              <a:t> adalah bobot yang mendukung fungsi butir</a:t>
            </a:r>
            <a:r>
              <a:rPr lang="en-US" sz="2000" dirty="0">
                <a:solidFill>
                  <a:srgbClr val="0000FF"/>
                </a:solidFill>
                <a:latin typeface="Arial Rounded MT Bold" pitchFamily="34" charset="0"/>
              </a:rPr>
              <a:t> </a:t>
            </a:r>
            <a:r>
              <a:rPr lang="id-ID" sz="2000" dirty="0">
                <a:solidFill>
                  <a:srgbClr val="0000FF"/>
                </a:solidFill>
                <a:latin typeface="Arial Rounded MT Bold" pitchFamily="34" charset="0"/>
              </a:rPr>
              <a:t>tersebut dalam proses pembelajaran yang cukup.</a:t>
            </a:r>
            <a:endParaRPr lang="id-ID" dirty="0">
              <a:solidFill>
                <a:srgbClr val="0000FF"/>
              </a:solidFill>
              <a:latin typeface="Arial Rounded MT Bold" pitchFamily="34" charset="0"/>
              <a:sym typeface="Wingdings" pitchFamily="2" charset="2"/>
            </a:endParaRPr>
          </a:p>
          <a:p>
            <a:pPr marL="1371600" lvl="1" indent="-1031875">
              <a:lnSpc>
                <a:spcPct val="120000"/>
              </a:lnSpc>
              <a:defRPr/>
            </a:pPr>
            <a:r>
              <a:rPr lang="id-ID" sz="2000" dirty="0">
                <a:solidFill>
                  <a:srgbClr val="333300"/>
                </a:solidFill>
                <a:latin typeface="Arial Rounded MT Bold" pitchFamily="34" charset="0"/>
              </a:rPr>
              <a:t>Bobot 3</a:t>
            </a:r>
            <a:r>
              <a:rPr lang="id-ID" sz="2000" dirty="0">
                <a:solidFill>
                  <a:srgbClr val="0000FF"/>
                </a:solidFill>
                <a:latin typeface="Arial Rounded MT Bold" pitchFamily="34" charset="0"/>
              </a:rPr>
              <a:t> adalah bobot yang mendukung fungsi butir tersebut dalam proses pembelajaran yang baik.</a:t>
            </a:r>
          </a:p>
          <a:p>
            <a:pPr marL="1371600" lvl="1" indent="-1031875">
              <a:lnSpc>
                <a:spcPct val="120000"/>
              </a:lnSpc>
              <a:defRPr/>
            </a:pPr>
            <a:r>
              <a:rPr lang="id-ID" sz="2000" dirty="0">
                <a:solidFill>
                  <a:srgbClr val="333300"/>
                </a:solidFill>
                <a:latin typeface="Arial Rounded MT Bold" pitchFamily="34" charset="0"/>
              </a:rPr>
              <a:t>Bobot 4</a:t>
            </a:r>
            <a:r>
              <a:rPr lang="id-ID" sz="2000" dirty="0">
                <a:solidFill>
                  <a:srgbClr val="0000FF"/>
                </a:solidFill>
                <a:latin typeface="Arial Rounded MT Bold" pitchFamily="34" charset="0"/>
              </a:rPr>
              <a:t> adalah bobot maksimal yang mendukung fungsi butir t</a:t>
            </a:r>
            <a:r>
              <a:rPr lang="en-US" sz="2000" dirty="0" err="1">
                <a:solidFill>
                  <a:srgbClr val="0000FF"/>
                </a:solidFill>
                <a:latin typeface="Arial Rounded MT Bold" pitchFamily="34" charset="0"/>
              </a:rPr>
              <a:t>er</a:t>
            </a:r>
            <a:r>
              <a:rPr lang="id-ID" sz="2000" dirty="0">
                <a:solidFill>
                  <a:srgbClr val="0000FF"/>
                </a:solidFill>
                <a:latin typeface="Arial Rounded MT Bold" pitchFamily="34" charset="0"/>
              </a:rPr>
              <a:t>s</a:t>
            </a:r>
            <a:r>
              <a:rPr lang="en-US" sz="2000" dirty="0">
                <a:solidFill>
                  <a:srgbClr val="0000FF"/>
                </a:solidFill>
                <a:latin typeface="Arial Rounded MT Bold" pitchFamily="34" charset="0"/>
              </a:rPr>
              <a:t>e</a:t>
            </a:r>
            <a:r>
              <a:rPr lang="id-ID" sz="2000" dirty="0">
                <a:solidFill>
                  <a:srgbClr val="0000FF"/>
                </a:solidFill>
                <a:latin typeface="Arial Rounded MT Bold" pitchFamily="34" charset="0"/>
              </a:rPr>
              <a:t>b</a:t>
            </a:r>
            <a:r>
              <a:rPr lang="en-US" sz="2000" dirty="0" err="1">
                <a:solidFill>
                  <a:srgbClr val="0000FF"/>
                </a:solidFill>
                <a:latin typeface="Arial Rounded MT Bold" pitchFamily="34" charset="0"/>
              </a:rPr>
              <a:t>ut</a:t>
            </a:r>
            <a:r>
              <a:rPr lang="id-ID" sz="2000" dirty="0">
                <a:solidFill>
                  <a:srgbClr val="0000FF"/>
                </a:solidFill>
                <a:latin typeface="Arial Rounded MT Bold" pitchFamily="34" charset="0"/>
              </a:rPr>
              <a:t> dalam proses pembelajaran yang sangat baik.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43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id-ID" dirty="0" smtClean="0"/>
              <a:t>Rekapitulasi data sekolah</a:t>
            </a:r>
            <a:endParaRPr lang="id-ID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000266"/>
              </p:ext>
            </p:extLst>
          </p:nvPr>
        </p:nvGraphicFramePr>
        <p:xfrm>
          <a:off x="381000" y="853259"/>
          <a:ext cx="8229602" cy="58088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110"/>
                <a:gridCol w="1097036"/>
                <a:gridCol w="1003610"/>
                <a:gridCol w="1003610"/>
                <a:gridCol w="1338146"/>
                <a:gridCol w="1226514"/>
                <a:gridCol w="1516686"/>
                <a:gridCol w="802890"/>
              </a:tblGrid>
              <a:tr h="586090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No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SD/MI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SMP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MTS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SMA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MA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SMK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JML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3451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1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88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95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35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12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12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  <a:latin typeface="Times New Roman"/>
                          <a:ea typeface="Times New Roman"/>
                        </a:rPr>
                        <a:t>31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smtClean="0">
                          <a:effectLst/>
                          <a:latin typeface="Times New Roman"/>
                          <a:ea typeface="Times New Roman"/>
                        </a:rPr>
                        <a:t>273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3451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2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88730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3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88730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4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88730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5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191369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6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89390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7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 smtClean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35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250825" y="188913"/>
            <a:ext cx="8264525" cy="792162"/>
          </a:xfrm>
        </p:spPr>
        <p:txBody>
          <a:bodyPr/>
          <a:lstStyle/>
          <a:p>
            <a:r>
              <a:rPr lang="en-US" altLang="en-US" sz="2000">
                <a:latin typeface="Book Antiqua" panose="02040602050305030304" pitchFamily="18" charset="0"/>
              </a:rPr>
              <a:t>CONTOH: INSTRUMEN, PETUNJUK TEKNIS , INSTRUMEN PENGUMPULAN DATA DAN INFORMASI PENDUKUNG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697209"/>
              </p:ext>
            </p:extLst>
          </p:nvPr>
        </p:nvGraphicFramePr>
        <p:xfrm>
          <a:off x="149225" y="1220788"/>
          <a:ext cx="8737600" cy="4503970"/>
        </p:xfrm>
        <a:graphic>
          <a:graphicData uri="http://schemas.openxmlformats.org/drawingml/2006/table">
            <a:tbl>
              <a:tblPr/>
              <a:tblGrid>
                <a:gridCol w="523875">
                  <a:extLst>
                    <a:ext uri="{9D8B030D-6E8A-4147-A177-3AD203B41FA5}">
                      <a16:colId xmlns="" xmlns:a16="http://schemas.microsoft.com/office/drawing/2014/main" val="4274165500"/>
                    </a:ext>
                  </a:extLst>
                </a:gridCol>
                <a:gridCol w="960438">
                  <a:extLst>
                    <a:ext uri="{9D8B030D-6E8A-4147-A177-3AD203B41FA5}">
                      <a16:colId xmlns="" xmlns:a16="http://schemas.microsoft.com/office/drawing/2014/main" val="3827716399"/>
                    </a:ext>
                  </a:extLst>
                </a:gridCol>
                <a:gridCol w="7253287">
                  <a:extLst>
                    <a:ext uri="{9D8B030D-6E8A-4147-A177-3AD203B41FA5}">
                      <a16:colId xmlns="" xmlns:a16="http://schemas.microsoft.com/office/drawing/2014/main" val="229538045"/>
                    </a:ext>
                  </a:extLst>
                </a:gridCol>
              </a:tblGrid>
              <a:tr h="615083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2.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Guru me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ngembangkan</a:t>
                      </a:r>
                      <a:r>
                        <a:rPr kumimoji="0" lang="id-ID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perangkat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pada </a:t>
                      </a:r>
                      <a:r>
                        <a:rPr kumimoji="0" lang="id-ID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kompetensi sikap s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osial</a:t>
                      </a:r>
                      <a:r>
                        <a:rPr kumimoji="0" lang="id-ID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siswa sesuai 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dengan </a:t>
                      </a:r>
                      <a:r>
                        <a:rPr kumimoji="0" lang="id-ID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tingkat kompetensi</a:t>
                      </a: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.</a:t>
                      </a: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9968306"/>
                  </a:ext>
                </a:extLst>
              </a:tr>
              <a:tr h="760586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685800" rtl="0" eaLnBrk="1" fontAlgn="base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"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28575" marR="0" lvl="0" indent="0" algn="l" defTabSz="6858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 2" panose="05020102010507070707" pitchFamily="18" charset="2"/>
                        </a:rPr>
                        <a:t></a:t>
                      </a:r>
                      <a:r>
                        <a:rPr kumimoji="0" lang="id-ID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A.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91%-100% guru </a:t>
                      </a:r>
                      <a:r>
                        <a:rPr kumimoji="0" lang="id-ID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ngembangkan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perangkat pembelajaran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pada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kompetensi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sikap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sosial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.</a:t>
                      </a: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72692830"/>
                  </a:ext>
                </a:extLst>
              </a:tr>
              <a:tr h="760586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685800" rtl="0" eaLnBrk="1" fontAlgn="base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"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28575" marR="0" lvl="0" indent="0" algn="l" defTabSz="6858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 2" panose="05020102010507070707" pitchFamily="18" charset="2"/>
                        </a:rPr>
                        <a:t></a:t>
                      </a:r>
                      <a:r>
                        <a:rPr kumimoji="0" lang="id-ID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B.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81%-90% guru </a:t>
                      </a:r>
                      <a:r>
                        <a:rPr kumimoji="0" lang="id-ID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ngembangkan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perangkat pembelajaran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pada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tingkat </a:t>
                      </a:r>
                      <a:r>
                        <a:rPr kumimoji="0" lang="id-ID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ko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mpetensi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sosial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.</a:t>
                      </a: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20068311"/>
                  </a:ext>
                </a:extLst>
              </a:tr>
              <a:tr h="760586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685800" rtl="0" eaLnBrk="1" fontAlgn="base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"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28575" marR="0" lvl="0" indent="0" algn="l" defTabSz="6858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 2" panose="05020102010507070707" pitchFamily="18" charset="2"/>
                        </a:rPr>
                        <a:t></a:t>
                      </a:r>
                      <a:r>
                        <a:rPr kumimoji="0" lang="id-ID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C.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71%-80% guru </a:t>
                      </a:r>
                      <a:r>
                        <a:rPr kumimoji="0" lang="id-ID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ngembangkan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perangkat pembelajaran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pada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tingkat kompetensi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sosial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.</a:t>
                      </a: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89871399"/>
                  </a:ext>
                </a:extLst>
              </a:tr>
              <a:tr h="760586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685800" rtl="0" eaLnBrk="1" fontAlgn="base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"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28575" marR="0" lvl="0" indent="0" algn="l" defTabSz="6858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 2" panose="05020102010507070707" pitchFamily="18" charset="2"/>
                        </a:rPr>
                        <a:t></a:t>
                      </a:r>
                      <a:r>
                        <a:rPr kumimoji="0" lang="id-ID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D.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61%-70% guru </a:t>
                      </a:r>
                      <a:r>
                        <a:rPr kumimoji="0" lang="id-ID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ngembangkan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perangkat pembelajaran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pada</a:t>
                      </a: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tingkat kompetensi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sosial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.</a:t>
                      </a: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96737258"/>
                  </a:ext>
                </a:extLst>
              </a:tr>
              <a:tr h="760586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685800" rtl="0" eaLnBrk="1" fontAlgn="base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 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28575"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28575" marR="0" lvl="0" indent="0" algn="l" defTabSz="685800" rtl="0" eaLnBrk="1" fontAlgn="base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  <a:sym typeface="Wingdings 2" panose="05020102010507070707" pitchFamily="18" charset="2"/>
                        </a:rPr>
                        <a:t></a:t>
                      </a:r>
                      <a:r>
                        <a:rPr kumimoji="0" lang="id-ID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 E.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Kurang dari 61% guru </a:t>
                      </a:r>
                      <a:r>
                        <a:rPr kumimoji="0" lang="id-ID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me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ngembangkan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perangkat pembelajaran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pada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id-ID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tingkat kompetensi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</a:t>
                      </a:r>
                      <a:r>
                        <a:rPr kumimoji="0" lang="en-US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sosial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.</a:t>
                      </a: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41523008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83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ctrTitle"/>
          </p:nvPr>
        </p:nvSpPr>
        <p:spPr>
          <a:xfrm>
            <a:off x="-990600" y="152400"/>
            <a:ext cx="8377238" cy="576263"/>
          </a:xfrm>
        </p:spPr>
        <p:txBody>
          <a:bodyPr>
            <a:normAutofit/>
          </a:bodyPr>
          <a:lstStyle/>
          <a:p>
            <a:r>
              <a:rPr lang="en-US" altLang="en-US" sz="2400" b="1" dirty="0" err="1">
                <a:latin typeface="Book Antiqua" panose="02040602050305030304" pitchFamily="18" charset="0"/>
              </a:rPr>
              <a:t>Petunjuk</a:t>
            </a:r>
            <a:r>
              <a:rPr lang="en-US" altLang="en-US" sz="2400" b="1" dirty="0">
                <a:latin typeface="Book Antiqua" panose="02040602050305030304" pitchFamily="18" charset="0"/>
              </a:rPr>
              <a:t> </a:t>
            </a:r>
            <a:r>
              <a:rPr lang="en-US" altLang="en-US" sz="2400" b="1" dirty="0" err="1">
                <a:latin typeface="Book Antiqua" panose="02040602050305030304" pitchFamily="18" charset="0"/>
              </a:rPr>
              <a:t>Teknis</a:t>
            </a:r>
            <a:endParaRPr lang="en-US" altLang="en-US" sz="2400" b="1" dirty="0">
              <a:latin typeface="Book Antiqua" panose="020406020503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150" y="908050"/>
            <a:ext cx="8880475" cy="5340350"/>
          </a:xfrm>
        </p:spPr>
        <p:txBody>
          <a:bodyPr>
            <a:noAutofit/>
          </a:bodyPr>
          <a:lstStyle/>
          <a:p>
            <a:pPr algn="just">
              <a:defRPr/>
            </a:pP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Rumusan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kompetensi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sikap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sosial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yaitu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menghayati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mengamalkan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perilaku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: (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) 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jujur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; (b) 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disiplin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; (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c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) 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santun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; (d) 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peduli (gotong royong, kerjasama, toleran, damai)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; (e) 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bertanggung jawab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; (f) 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responsif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;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dan 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(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g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)  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Proaktif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d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alam berinteraksi secara efektif sesuai dengan perkembangan anak di lingkungan, keluarga, sekolah, masyarakat dan lingkungan alam sekitar, bangsa, negara, kawasan regional, dan kawasan internasional yang dapat dicapai melalui pembelajaran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langsung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tidak langsung </a:t>
            </a:r>
            <a:r>
              <a:rPr lang="id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(</a:t>
            </a:r>
            <a:r>
              <a:rPr lang="id-ID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indirect teaching</a:t>
            </a:r>
            <a:r>
              <a:rPr lang="id-ID" sz="1600" b="1" dirty="0">
                <a:solidFill>
                  <a:schemeClr val="tx1"/>
                </a:solidFill>
                <a:latin typeface="Book Antiqua" panose="02040602050305030304" pitchFamily="18" charset="0"/>
              </a:rPr>
              <a:t>), 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yaitu keteladanan, pembiasaan, dan budaya sekolah/madrasah dengan memperhatikan karakteristik mata pelajaran serta kebutuhan dan kondisi peserta didik.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l">
              <a:defRPr/>
            </a:pPr>
            <a:r>
              <a:rPr lang="id-ID" sz="1600" dirty="0">
                <a:solidFill>
                  <a:schemeClr val="tx1"/>
                </a:solidFill>
              </a:rPr>
              <a:t> </a:t>
            </a:r>
            <a:endParaRPr lang="en-US" sz="1600" dirty="0">
              <a:solidFill>
                <a:schemeClr val="tx1"/>
              </a:solidFill>
            </a:endParaRPr>
          </a:p>
          <a:p>
            <a:pPr algn="l">
              <a:defRPr/>
            </a:pP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Hasil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kegiatan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pengembangan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p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erangkat pembelajaran meliput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i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: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 algn="l">
              <a:buFont typeface="+mj-lt"/>
              <a:buAutoNum type="arabicParenR"/>
              <a:defRPr/>
            </a:pP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Program tahunan dan program semester.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 algn="l">
              <a:buFont typeface="+mj-lt"/>
              <a:buAutoNum type="arabicParenR"/>
              <a:defRPr/>
            </a:pP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Silabus.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 algn="l">
              <a:buFont typeface="+mj-lt"/>
              <a:buAutoNum type="arabicParenR"/>
              <a:defRPr/>
            </a:pP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RPP.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 algn="l">
              <a:buFont typeface="+mj-lt"/>
              <a:buAutoNum type="arabicParenR"/>
              <a:defRPr/>
            </a:pP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Buku 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yang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digunakan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guru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siswa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dalam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pembelajaran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  <a:p>
            <a:pPr marL="342900" indent="-342900" algn="l">
              <a:buFont typeface="+mj-lt"/>
              <a:buAutoNum type="arabicParenR"/>
              <a:defRPr/>
            </a:pP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Lembar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tugas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terstruktur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dan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kegiatan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Book Antiqua" panose="02040602050305030304" pitchFamily="18" charset="0"/>
              </a:rPr>
              <a:t>mandiri</a:t>
            </a:r>
            <a:r>
              <a:rPr lang="en-US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siswa.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 algn="l">
              <a:buFont typeface="+mj-lt"/>
              <a:buAutoNum type="arabicParenR"/>
              <a:defRPr/>
            </a:pPr>
            <a:r>
              <a:rPr lang="id-ID" sz="1600" b="1" i="1" dirty="0">
                <a:solidFill>
                  <a:schemeClr val="tx1"/>
                </a:solidFill>
                <a:latin typeface="Book Antiqua" panose="02040602050305030304" pitchFamily="18" charset="0"/>
              </a:rPr>
              <a:t>Handout.</a:t>
            </a: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 algn="l">
              <a:buFont typeface="+mj-lt"/>
              <a:buAutoNum type="arabicParenR"/>
              <a:defRPr/>
            </a:pPr>
            <a:r>
              <a:rPr lang="id-ID" sz="1600" dirty="0">
                <a:solidFill>
                  <a:schemeClr val="tx1"/>
                </a:solidFill>
                <a:latin typeface="Book Antiqua" panose="02040602050305030304" pitchFamily="18" charset="0"/>
              </a:rPr>
              <a:t>Alat evaluasi dan buku nilai (Sikap sosial siswa diamati dan dicatat wali kelas, guru BK, dan guru mata pelajaran).</a:t>
            </a:r>
            <a:endParaRPr lang="en-US" sz="1600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l">
              <a:defRPr/>
            </a:pPr>
            <a:r>
              <a:rPr lang="id-ID" sz="1600" dirty="0">
                <a:solidFill>
                  <a:schemeClr val="tx1"/>
                </a:solidFill>
              </a:rPr>
              <a:t> </a:t>
            </a:r>
            <a:endParaRPr lang="en-US" sz="1600" dirty="0">
              <a:solidFill>
                <a:schemeClr val="tx1"/>
              </a:solidFill>
            </a:endParaRPr>
          </a:p>
          <a:p>
            <a:pPr algn="l">
              <a:defRPr/>
            </a:pPr>
            <a:r>
              <a:rPr lang="id-ID" sz="1600" dirty="0">
                <a:solidFill>
                  <a:schemeClr val="tx1"/>
                </a:solidFill>
              </a:rPr>
              <a:t> 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9534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1143000" y="188913"/>
            <a:ext cx="6858000" cy="647700"/>
          </a:xfrm>
        </p:spPr>
        <p:txBody>
          <a:bodyPr/>
          <a:lstStyle/>
          <a:p>
            <a:r>
              <a:rPr lang="en-US" altLang="en-US" sz="3000" b="1">
                <a:latin typeface="Book Antiqua" panose="02040602050305030304" pitchFamily="18" charset="0"/>
              </a:rPr>
              <a:t>Dibuktikan dengan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388" y="836613"/>
            <a:ext cx="8785225" cy="5259387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Dokumen:</a:t>
            </a:r>
            <a:endParaRPr lang="en-US" sz="1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 algn="l">
              <a:buFont typeface="+mj-lt"/>
              <a:buAutoNum type="arabicParenR"/>
              <a:defRPr/>
            </a:pP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P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erangkat pembelajaran yang disusun 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guru 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sesuai dengan tingkat kompetensi pada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kompetensi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sikap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sosial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di 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SMA/MA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 algn="l">
              <a:buFont typeface="+mj-lt"/>
              <a:buAutoNum type="arabicParenR"/>
              <a:defRPr/>
            </a:pP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Hasil kegiatan </a:t>
            </a:r>
            <a:r>
              <a:rPr lang="id-ID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Pengembangan Keprofesian Berkelanjutan (PKB) di MGMP</a:t>
            </a:r>
            <a:r>
              <a:rPr lang="en-US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Book Antiqua" panose="02040602050305030304" pitchFamily="18" charset="0"/>
              </a:rPr>
              <a:t>tentang</a:t>
            </a:r>
            <a:r>
              <a:rPr lang="en-US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Book Antiqua" panose="02040602050305030304" pitchFamily="18" charset="0"/>
              </a:rPr>
              <a:t>kompetensi</a:t>
            </a:r>
            <a:r>
              <a:rPr lang="en-US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Book Antiqua" panose="02040602050305030304" pitchFamily="18" charset="0"/>
              </a:rPr>
              <a:t>sikap</a:t>
            </a:r>
            <a:r>
              <a:rPr lang="en-US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Book Antiqua" panose="02040602050305030304" pitchFamily="18" charset="0"/>
              </a:rPr>
              <a:t>sosial</a:t>
            </a:r>
            <a:r>
              <a:rPr lang="en-US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/</a:t>
            </a:r>
            <a:r>
              <a:rPr lang="en-US" sz="1800" b="1" dirty="0" err="1">
                <a:solidFill>
                  <a:srgbClr val="FF0000"/>
                </a:solidFill>
                <a:latin typeface="Book Antiqua" panose="02040602050305030304" pitchFamily="18" charset="0"/>
              </a:rPr>
              <a:t>atau</a:t>
            </a:r>
            <a:r>
              <a:rPr lang="en-US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Book Antiqua" panose="02040602050305030304" pitchFamily="18" charset="0"/>
              </a:rPr>
              <a:t>penguatan</a:t>
            </a:r>
            <a:r>
              <a:rPr lang="en-US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Book Antiqua" panose="02040602050305030304" pitchFamily="18" charset="0"/>
              </a:rPr>
              <a:t>pendidikan</a:t>
            </a:r>
            <a:r>
              <a:rPr lang="en-US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Book Antiqua" panose="02040602050305030304" pitchFamily="18" charset="0"/>
              </a:rPr>
              <a:t>karakter</a:t>
            </a:r>
            <a:r>
              <a:rPr lang="en-US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Book Antiqua" panose="02040602050305030304" pitchFamily="18" charset="0"/>
              </a:rPr>
              <a:t>siswa</a:t>
            </a:r>
            <a:r>
              <a:rPr lang="en-US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.</a:t>
            </a:r>
          </a:p>
          <a:p>
            <a:pPr marL="342900" indent="-342900" algn="l">
              <a:buFont typeface="+mj-lt"/>
              <a:buAutoNum type="arabicParenR"/>
              <a:defRPr/>
            </a:pP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Rancangan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dan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hasil penilaian sikap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sosial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berupa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jurnal penilaian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,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dokumen observasi, penilaian diri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,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dan penilaian antar teman.</a:t>
            </a:r>
            <a:endParaRPr lang="en-US" sz="1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marL="342900" indent="-342900" algn="l">
              <a:buFont typeface="+mj-lt"/>
              <a:buAutoNum type="arabicParenR"/>
              <a:defRPr/>
            </a:pP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Program dan </a:t>
            </a:r>
            <a:r>
              <a:rPr lang="id-ID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hasil kegiatan ekstrakurikuler 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berupa kegiatan Krida, misalnya</a:t>
            </a:r>
            <a:r>
              <a:rPr lang="id-ID" sz="1800" b="1" dirty="0">
                <a:latin typeface="Book Antiqua" panose="02040602050305030304" pitchFamily="18" charset="0"/>
              </a:rPr>
              <a:t>: </a:t>
            </a:r>
            <a:r>
              <a:rPr lang="id-ID" sz="1800" b="1" dirty="0">
                <a:solidFill>
                  <a:srgbClr val="FF0000"/>
                </a:solidFill>
                <a:latin typeface="Book Antiqua" panose="02040602050305030304" pitchFamily="18" charset="0"/>
              </a:rPr>
              <a:t>Kepramukaan, Latihan Kepemimpinan Siswa (LKS), Palang Merah Remaja (PMR), Usaha Kesehatan Sekolah (UKS), Pasukan Pengibar Bendera (Paskibra), dan lainnya. Latihan olah-bakat latihan olah-minat</a:t>
            </a:r>
            <a:r>
              <a:rPr lang="id-ID" sz="1800" b="1" dirty="0">
                <a:latin typeface="Book Antiqua" panose="02040602050305030304" pitchFamily="18" charset="0"/>
              </a:rPr>
              <a:t>, 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misalnya: pengembangan bakat olahraga, seni dan budaya, pecinta alam, jurnalistik, teater,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dan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lain-lain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l">
              <a:defRPr/>
            </a:pP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 </a:t>
            </a:r>
            <a:endParaRPr lang="en-US" sz="18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  <a:p>
            <a:pPr algn="l">
              <a:defRPr/>
            </a:pP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Wawancara dengan guru mata pelajaran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tentang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p</a:t>
            </a:r>
            <a:r>
              <a:rPr lang="id-ID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erangkat pembelajaran guru yang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memuat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tentang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pelaksanaan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kompetensi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sikap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Book Antiqua" panose="02040602050305030304" pitchFamily="18" charset="0"/>
              </a:rPr>
              <a:t>sosial</a:t>
            </a:r>
            <a:r>
              <a:rPr lang="en-US" sz="1800" b="1" dirty="0">
                <a:solidFill>
                  <a:schemeClr val="tx1"/>
                </a:solidFill>
                <a:latin typeface="Book Antiqua" panose="02040602050305030304" pitchFamily="18" charset="0"/>
              </a:rPr>
              <a:t>.</a:t>
            </a:r>
          </a:p>
          <a:p>
            <a:pPr>
              <a:defRPr/>
            </a:pPr>
            <a:endParaRPr lang="en-US" sz="18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0851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id-ID" sz="3600" dirty="0"/>
              <a:t>Data dan Informasi Pendukung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marL="0" indent="0">
              <a:buNone/>
            </a:pPr>
            <a:r>
              <a:rPr lang="id-ID" sz="2400" dirty="0"/>
              <a:t>1 </a:t>
            </a:r>
            <a:r>
              <a:rPr lang="id-ID" sz="2400" dirty="0" err="1"/>
              <a:t>s.d</a:t>
            </a:r>
            <a:r>
              <a:rPr lang="id-ID" sz="2400" dirty="0"/>
              <a:t> 4. Kompetensi sikap spiritual, sikap sosial, pengetahuan, keterampilan dan kelengkapan perangkat pembelajaran guru.</a:t>
            </a:r>
          </a:p>
          <a:p>
            <a:pPr marL="0" indent="0">
              <a:buNone/>
            </a:pPr>
            <a:endParaRPr lang="id-ID" sz="2400" dirty="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04801" y="6096000"/>
            <a:ext cx="83058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erdana" panose="020B0604030504040204" pitchFamily="34" charset="0"/>
              </a:rPr>
              <a:t>  * </a:t>
            </a:r>
            <a:r>
              <a:rPr kumimoji="0" lang="id-ID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Isilah dengan tanda (√) pada kolom </a:t>
            </a:r>
            <a:r>
              <a:rPr kumimoji="0" lang="id-ID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Pengembangan Kompetensi Siswa dan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id-ID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Kelengkapan Perangkat</a:t>
            </a:r>
            <a:r>
              <a:rPr kumimoji="0" lang="id-ID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erdana" panose="020B0604030504040204" pitchFamily="34" charset="0"/>
              </a:rPr>
              <a:t>.</a:t>
            </a:r>
            <a:endParaRPr kumimoji="0" lang="id-ID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2182"/>
            <a:ext cx="8738351" cy="473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D425AD2-B7E5-45E9-B1C6-5E36422CC518}" type="slidenum">
              <a:rPr lang="en-US" altLang="en-US">
                <a:latin typeface="Corbel" panose="020B0503020204020204" pitchFamily="34" charset="0"/>
              </a:rPr>
              <a:pPr/>
              <a:t>34</a:t>
            </a:fld>
            <a:endParaRPr lang="en-US" altLang="en-US">
              <a:latin typeface="Corbel" panose="020B0503020204020204" pitchFamily="34" charset="0"/>
            </a:endParaRPr>
          </a:p>
        </p:txBody>
      </p:sp>
      <p:sp>
        <p:nvSpPr>
          <p:cNvPr id="12" name="Rectangle 302"/>
          <p:cNvSpPr>
            <a:spLocks noChangeArrowheads="1"/>
          </p:cNvSpPr>
          <p:nvPr/>
        </p:nvSpPr>
        <p:spPr bwMode="auto">
          <a:xfrm>
            <a:off x="571500" y="2928938"/>
            <a:ext cx="29718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7188" indent="-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id-ID" altLang="id-ID" b="1" dirty="0">
                <a:solidFill>
                  <a:srgbClr val="333300"/>
                </a:solidFill>
                <a:latin typeface="Verdana" panose="020B0604030504040204" pitchFamily="34" charset="0"/>
              </a:rPr>
              <a:t>Instrumen Akreditasi</a:t>
            </a:r>
            <a:r>
              <a:rPr lang="en-US" altLang="id-ID" b="1" dirty="0">
                <a:solidFill>
                  <a:srgbClr val="333300"/>
                </a:solidFill>
                <a:latin typeface="Verdana" panose="020B0604030504040204" pitchFamily="34" charset="0"/>
              </a:rPr>
              <a:t> </a:t>
            </a:r>
            <a:endParaRPr lang="id-ID" altLang="id-ID" b="1" dirty="0">
              <a:solidFill>
                <a:srgbClr val="990000"/>
              </a:solidFill>
              <a:latin typeface="Verdana" panose="020B0604030504040204" pitchFamily="34" charset="0"/>
            </a:endParaRPr>
          </a:p>
        </p:txBody>
      </p:sp>
      <p:sp>
        <p:nvSpPr>
          <p:cNvPr id="13" name="Rectangle 302"/>
          <p:cNvSpPr>
            <a:spLocks noChangeArrowheads="1"/>
          </p:cNvSpPr>
          <p:nvPr/>
        </p:nvSpPr>
        <p:spPr bwMode="auto">
          <a:xfrm>
            <a:off x="5786438" y="3286125"/>
            <a:ext cx="24606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7188" indent="-357188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id-ID" altLang="id-ID" b="1" dirty="0">
                <a:solidFill>
                  <a:srgbClr val="333300"/>
                </a:solidFill>
                <a:latin typeface="Verdana" panose="020B0604030504040204" pitchFamily="34" charset="0"/>
              </a:rPr>
              <a:t>Petunjuk Teknis</a:t>
            </a:r>
          </a:p>
        </p:txBody>
      </p:sp>
      <p:sp>
        <p:nvSpPr>
          <p:cNvPr id="14" name="Rectangle 302"/>
          <p:cNvSpPr>
            <a:spLocks noChangeArrowheads="1"/>
          </p:cNvSpPr>
          <p:nvPr/>
        </p:nvSpPr>
        <p:spPr bwMode="auto">
          <a:xfrm>
            <a:off x="571500" y="6080893"/>
            <a:ext cx="819150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id-ID" altLang="id-ID" sz="1800" b="1" dirty="0">
                <a:solidFill>
                  <a:srgbClr val="333300"/>
                </a:solidFill>
                <a:latin typeface="Verdana" panose="020B0604030504040204" pitchFamily="34" charset="0"/>
              </a:rPr>
              <a:t>Instrumen Pengumpulan Data dan Informasi Pendukung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4214813" y="1714500"/>
            <a:ext cx="1214437" cy="374650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838200" y="260350"/>
            <a:ext cx="79248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333300"/>
                </a:solidFill>
                <a:latin typeface="Verdana" pitchFamily="34" charset="0"/>
                <a:cs typeface="+mn-cs"/>
              </a:rPr>
              <a:t>Model </a:t>
            </a:r>
            <a:r>
              <a:rPr lang="en-US" sz="2000" b="1" dirty="0" err="1">
                <a:solidFill>
                  <a:srgbClr val="333300"/>
                </a:solidFill>
                <a:latin typeface="Verdana" pitchFamily="34" charset="0"/>
                <a:cs typeface="+mn-cs"/>
              </a:rPr>
              <a:t>Perangkat</a:t>
            </a:r>
            <a:r>
              <a:rPr lang="en-US" sz="2000" b="1" dirty="0">
                <a:solidFill>
                  <a:srgbClr val="333300"/>
                </a:solidFill>
                <a:latin typeface="Verdana" pitchFamily="34" charset="0"/>
                <a:cs typeface="+mn-cs"/>
              </a:rPr>
              <a:t>: </a:t>
            </a:r>
            <a:r>
              <a:rPr lang="en-US" sz="2000" b="1" dirty="0" err="1">
                <a:solidFill>
                  <a:srgbClr val="333300"/>
                </a:solidFill>
                <a:latin typeface="Verdana" pitchFamily="34" charset="0"/>
                <a:cs typeface="+mn-cs"/>
              </a:rPr>
              <a:t>Instrumen</a:t>
            </a:r>
            <a:r>
              <a:rPr lang="en-US" sz="2000" b="1" dirty="0">
                <a:solidFill>
                  <a:srgbClr val="333300"/>
                </a:solidFill>
                <a:latin typeface="Verdana" pitchFamily="34" charset="0"/>
                <a:cs typeface="+mn-cs"/>
              </a:rPr>
              <a:t>, </a:t>
            </a:r>
            <a:r>
              <a:rPr lang="en-US" sz="2000" b="1" dirty="0" err="1">
                <a:solidFill>
                  <a:srgbClr val="333300"/>
                </a:solidFill>
                <a:latin typeface="Verdana" pitchFamily="34" charset="0"/>
                <a:cs typeface="+mn-cs"/>
              </a:rPr>
              <a:t>Juknis</a:t>
            </a:r>
            <a:r>
              <a:rPr lang="en-US" sz="2000" b="1" dirty="0">
                <a:solidFill>
                  <a:srgbClr val="333300"/>
                </a:solidFill>
                <a:latin typeface="Verdana" pitchFamily="34" charset="0"/>
                <a:cs typeface="+mn-cs"/>
              </a:rPr>
              <a:t>, </a:t>
            </a:r>
            <a:r>
              <a:rPr lang="en-US" sz="2000" b="1" dirty="0" err="1">
                <a:solidFill>
                  <a:srgbClr val="333300"/>
                </a:solidFill>
                <a:latin typeface="Verdana" pitchFamily="34" charset="0"/>
                <a:cs typeface="+mn-cs"/>
              </a:rPr>
              <a:t>dan</a:t>
            </a:r>
            <a:r>
              <a:rPr lang="en-US" sz="2000" b="1" dirty="0">
                <a:solidFill>
                  <a:srgbClr val="333300"/>
                </a:solidFill>
                <a:latin typeface="Verdana" pitchFamily="34" charset="0"/>
                <a:cs typeface="+mn-cs"/>
              </a:rPr>
              <a:t> </a:t>
            </a:r>
            <a:r>
              <a:rPr lang="en-US" sz="2000" b="1" dirty="0" err="1">
                <a:solidFill>
                  <a:srgbClr val="333300"/>
                </a:solidFill>
                <a:latin typeface="Verdana" pitchFamily="34" charset="0"/>
                <a:cs typeface="+mn-cs"/>
              </a:rPr>
              <a:t>Pendukung</a:t>
            </a:r>
            <a:endParaRPr lang="id-ID" sz="2000" b="1" dirty="0">
              <a:solidFill>
                <a:srgbClr val="333300"/>
              </a:solidFill>
              <a:latin typeface="Verdana" pitchFamily="34" charset="0"/>
              <a:cs typeface="+mn-cs"/>
            </a:endParaRPr>
          </a:p>
        </p:txBody>
      </p:sp>
      <p:pic>
        <p:nvPicPr>
          <p:cNvPr id="28688" name="Picture 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1071563"/>
            <a:ext cx="37592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l="30701" t="23482" r="30721" b="42934"/>
          <a:stretch>
            <a:fillRect/>
          </a:stretch>
        </p:blipFill>
        <p:spPr bwMode="auto">
          <a:xfrm>
            <a:off x="571500" y="1634561"/>
            <a:ext cx="344488" cy="36195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28689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785813"/>
            <a:ext cx="22352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  <p:pic>
        <p:nvPicPr>
          <p:cNvPr id="28690" name="Picture 1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6850" y="3779018"/>
            <a:ext cx="3533775" cy="229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  <p:sp>
        <p:nvSpPr>
          <p:cNvPr id="19" name="Right Arrow 18"/>
          <p:cNvSpPr/>
          <p:nvPr/>
        </p:nvSpPr>
        <p:spPr>
          <a:xfrm rot="7346457">
            <a:off x="4628245" y="3062570"/>
            <a:ext cx="1447800" cy="398463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ight Arrow 18"/>
          <p:cNvSpPr/>
          <p:nvPr/>
        </p:nvSpPr>
        <p:spPr>
          <a:xfrm rot="13605030">
            <a:off x="3430667" y="3086894"/>
            <a:ext cx="1447800" cy="398463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WordArt 4"/>
          <p:cNvSpPr>
            <a:spLocks noChangeArrowheads="1" noChangeShapeType="1" noTextEdit="1"/>
          </p:cNvSpPr>
          <p:nvPr/>
        </p:nvSpPr>
        <p:spPr bwMode="auto">
          <a:xfrm>
            <a:off x="1524000" y="188686"/>
            <a:ext cx="617220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49765"/>
              </a:avLst>
            </a:prstTxWarp>
          </a:bodyPr>
          <a:lstStyle/>
          <a:p>
            <a:r>
              <a:rPr lang="id-ID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chemeClr val="hlink"/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Bobot Komponen Instrumen Akreditasi SD/MI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989" t="34375" r="25402" b="23959"/>
          <a:stretch/>
        </p:blipFill>
        <p:spPr>
          <a:xfrm>
            <a:off x="543463" y="1165255"/>
            <a:ext cx="4333337" cy="4495800"/>
          </a:xfrm>
          <a:prstGeom prst="rect">
            <a:avLst/>
          </a:prstGeom>
          <a:ln w="38100" cap="sq">
            <a:solidFill>
              <a:srgbClr val="1104B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569887"/>
              </p:ext>
            </p:extLst>
          </p:nvPr>
        </p:nvGraphicFramePr>
        <p:xfrm>
          <a:off x="4876800" y="1089055"/>
          <a:ext cx="3962400" cy="4376615"/>
        </p:xfrm>
        <a:graphic>
          <a:graphicData uri="http://schemas.openxmlformats.org/drawingml/2006/table">
            <a:tbl>
              <a:tblPr/>
              <a:tblGrid>
                <a:gridCol w="356255"/>
                <a:gridCol w="1735012"/>
                <a:gridCol w="587022"/>
                <a:gridCol w="587022"/>
                <a:gridCol w="697089"/>
              </a:tblGrid>
              <a:tr h="9652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No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Komponen Akreditasi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Times New Roman" pitchFamily="18" charset="0"/>
                        </a:rPr>
                        <a:t>Nomor Butir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Jumlah Butir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Bobot </a:t>
                      </a: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Komponen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74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Times New Roman" pitchFamily="18" charset="0"/>
                        </a:rPr>
                        <a:t>3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Times New Roman" pitchFamily="18" charset="0"/>
                        </a:rPr>
                        <a:t>4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Times New Roman" pitchFamily="18" charset="0"/>
                        </a:rPr>
                        <a:t>5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Isi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1-18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18</a:t>
                      </a: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15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Proses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19-29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11</a:t>
                      </a: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15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3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Kompetensi Lulusan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30-46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17</a:t>
                      </a: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13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4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Pendidik dan Tendik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47-65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19</a:t>
                      </a: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15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5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Sarana dan Prasarana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66-90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25</a:t>
                      </a: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11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6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Pengelolaan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91-110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20</a:t>
                      </a: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7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Pembiayaan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111-135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25</a:t>
                      </a: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8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Penilaian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136-157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22</a:t>
                      </a: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11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Times New Roman" pitchFamily="18" charset="0"/>
                        </a:rPr>
                        <a:t>Jumlah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157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100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53087" y="737084"/>
            <a:ext cx="2166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Lama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657255"/>
            <a:ext cx="2166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Baru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8" name="Rectangle 7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684213" y="439737"/>
            <a:ext cx="7858125" cy="7921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id-ID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Bobot Komponen</a:t>
            </a:r>
            <a:r>
              <a:rPr lang="en-US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 </a:t>
            </a:r>
            <a:r>
              <a:rPr lang="id-ID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Instrumen Akreditasi SMP/MTs</a:t>
            </a:r>
          </a:p>
        </p:txBody>
      </p:sp>
      <p:pic>
        <p:nvPicPr>
          <p:cNvPr id="1229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5" t="40157" r="25648" b="17516"/>
          <a:stretch>
            <a:fillRect/>
          </a:stretch>
        </p:blipFill>
        <p:spPr bwMode="auto">
          <a:xfrm>
            <a:off x="611188" y="1238310"/>
            <a:ext cx="3732212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388621"/>
              </p:ext>
            </p:extLst>
          </p:nvPr>
        </p:nvGraphicFramePr>
        <p:xfrm>
          <a:off x="4724400" y="1365310"/>
          <a:ext cx="3810000" cy="4270617"/>
        </p:xfrm>
        <a:graphic>
          <a:graphicData uri="http://schemas.openxmlformats.org/drawingml/2006/table">
            <a:tbl>
              <a:tblPr/>
              <a:tblGrid>
                <a:gridCol w="403040"/>
                <a:gridCol w="2062209"/>
                <a:gridCol w="672761"/>
                <a:gridCol w="671990"/>
              </a:tblGrid>
              <a:tr h="9652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No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Komponen Akreditasi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Jumlah Butir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Bobot </a:t>
                      </a: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Komponen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74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</a:t>
                      </a:r>
                      <a:endParaRPr kumimoji="0" lang="en-US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</a:t>
                      </a:r>
                      <a:endParaRPr kumimoji="0" lang="en-US" sz="12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Isi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18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</a:t>
                      </a:r>
                      <a:r>
                        <a:rPr kumimoji="0" lang="id-ID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Proses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11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15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3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Kompetensi Lulusan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13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4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Pendidik dan Tendik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15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5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Sarana dan Prasarana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</a:t>
                      </a:r>
                      <a:r>
                        <a:rPr kumimoji="0" lang="id-ID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</a:t>
                      </a:r>
                      <a:r>
                        <a:rPr kumimoji="0" lang="id-ID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6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Pengelolaan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20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</a:t>
                      </a:r>
                      <a:r>
                        <a:rPr kumimoji="0" lang="id-ID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7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Pembiayaan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25</a:t>
                      </a: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10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8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Penilaian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</a:t>
                      </a:r>
                      <a:r>
                        <a:rPr kumimoji="0" lang="id-ID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11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Times New Roman" pitchFamily="18" charset="0"/>
                        </a:rPr>
                        <a:t>Jumlah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</a:t>
                      </a:r>
                      <a:r>
                        <a:rPr kumimoji="0" lang="id-ID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69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100</a:t>
                      </a: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0" y="990600"/>
            <a:ext cx="2166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Baru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6524" y="838200"/>
            <a:ext cx="2166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Lama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8" name="Rectangle 7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9598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642937" y="177996"/>
            <a:ext cx="7858125" cy="7921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id-ID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Bobot Komponen</a:t>
            </a:r>
            <a:r>
              <a:rPr lang="en-US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 </a:t>
            </a:r>
            <a:r>
              <a:rPr lang="id-ID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Instrumen Akreditasi SM</a:t>
            </a:r>
            <a:r>
              <a:rPr lang="en-US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A</a:t>
            </a:r>
            <a:r>
              <a:rPr lang="id-ID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/M</a:t>
            </a:r>
            <a:r>
              <a:rPr lang="en-US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A</a:t>
            </a:r>
            <a:endParaRPr lang="id-ID" altLang="id-ID" sz="2000" b="1" dirty="0">
              <a:solidFill>
                <a:srgbClr val="C00000"/>
              </a:solidFill>
              <a:latin typeface="Arial Rounded MT Bold" pitchFamily="34" charset="0"/>
              <a:cs typeface="Arial" charset="0"/>
            </a:endParaRPr>
          </a:p>
        </p:txBody>
      </p:sp>
      <p:pic>
        <p:nvPicPr>
          <p:cNvPr id="1229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1451595"/>
            <a:ext cx="4446587" cy="431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9690"/>
              </p:ext>
            </p:extLst>
          </p:nvPr>
        </p:nvGraphicFramePr>
        <p:xfrm>
          <a:off x="5029201" y="1319833"/>
          <a:ext cx="3886200" cy="4429614"/>
        </p:xfrm>
        <a:graphic>
          <a:graphicData uri="http://schemas.openxmlformats.org/drawingml/2006/table">
            <a:tbl>
              <a:tblPr/>
              <a:tblGrid>
                <a:gridCol w="349404"/>
                <a:gridCol w="1701646"/>
                <a:gridCol w="575733"/>
                <a:gridCol w="575733"/>
                <a:gridCol w="683684"/>
              </a:tblGrid>
              <a:tr h="9652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No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Komponen Akreditasi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Times New Roman" pitchFamily="18" charset="0"/>
                        </a:rPr>
                        <a:t>Nomor Butir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Jumlah Butir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Bobot </a:t>
                      </a: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Komponen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2743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Times New Roman" pitchFamily="18" charset="0"/>
                        </a:rPr>
                        <a:t>3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Times New Roman" pitchFamily="18" charset="0"/>
                        </a:rPr>
                        <a:t>4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 Rounded MT Bold" pitchFamily="34" charset="0"/>
                          <a:ea typeface="MS Mincho" pitchFamily="49" charset="-128"/>
                          <a:cs typeface="Times New Roman" pitchFamily="18" charset="0"/>
                        </a:rPr>
                        <a:t>5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Isi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1-18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18</a:t>
                      </a: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15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Proses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19-27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3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Kompetensi Lulusan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28-52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</a:t>
                      </a: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4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Pendidik dan Tendik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53-72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15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5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Sarana dan Prasarana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73-102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30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</a:t>
                      </a: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6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Pengelolaan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103-122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20</a:t>
                      </a: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7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Pembiayaan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123-146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2</a:t>
                      </a: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</a:t>
                      </a: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8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Penilaian</a:t>
                      </a:r>
                      <a:endParaRPr kumimoji="0" 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147-165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9525" marR="9525" marT="9526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</a:t>
                      </a: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2228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cs typeface="Times New Roman" pitchFamily="18" charset="0"/>
                        </a:rPr>
                        <a:t>Jumlah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</a:t>
                      </a:r>
                      <a:r>
                        <a:rPr kumimoji="0" lang="id-ID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65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Arial Rounded MT Bold" pitchFamily="34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Arial Rounded MT Bold" pitchFamily="34" charset="0"/>
                        </a:rPr>
                        <a:t>100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0" y="1021323"/>
            <a:ext cx="2166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Baru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08905" y="838200"/>
            <a:ext cx="2166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Lama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8" name="Rectangle 7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5041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116277" y="65147"/>
            <a:ext cx="7858125" cy="79216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id-ID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Bobot Komponen</a:t>
            </a:r>
            <a:r>
              <a:rPr lang="en-US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 </a:t>
            </a:r>
            <a:r>
              <a:rPr lang="id-ID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Instrumen Akreditasi SM</a:t>
            </a:r>
            <a:r>
              <a:rPr lang="en-US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K</a:t>
            </a:r>
            <a:r>
              <a:rPr lang="id-ID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/M</a:t>
            </a:r>
            <a:r>
              <a:rPr lang="en-US" altLang="id-ID" sz="2000" b="1" dirty="0">
                <a:solidFill>
                  <a:srgbClr val="C00000"/>
                </a:solidFill>
                <a:latin typeface="Arial Rounded MT Bold" pitchFamily="34" charset="0"/>
                <a:cs typeface="Arial" charset="0"/>
              </a:rPr>
              <a:t>AK</a:t>
            </a:r>
            <a:endParaRPr lang="id-ID" altLang="id-ID" sz="2000" b="1" dirty="0">
              <a:solidFill>
                <a:srgbClr val="C00000"/>
              </a:solidFill>
              <a:latin typeface="Arial Rounded MT Bold" pitchFamily="34" charset="0"/>
              <a:cs typeface="Arial" charset="0"/>
            </a:endParaRPr>
          </a:p>
        </p:txBody>
      </p:sp>
      <p:pic>
        <p:nvPicPr>
          <p:cNvPr id="122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2" t="29001" r="17712" b="16400"/>
          <a:stretch>
            <a:fillRect/>
          </a:stretch>
        </p:blipFill>
        <p:spPr bwMode="auto">
          <a:xfrm>
            <a:off x="323850" y="1411031"/>
            <a:ext cx="379095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Group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718038"/>
              </p:ext>
            </p:extLst>
          </p:nvPr>
        </p:nvGraphicFramePr>
        <p:xfrm>
          <a:off x="4343400" y="1030100"/>
          <a:ext cx="4629151" cy="4721108"/>
        </p:xfrm>
        <a:graphic>
          <a:graphicData uri="http://schemas.openxmlformats.org/drawingml/2006/table">
            <a:tbl>
              <a:tblPr/>
              <a:tblGrid>
                <a:gridCol w="316523"/>
                <a:gridCol w="1842364"/>
                <a:gridCol w="1045909"/>
                <a:gridCol w="672612"/>
                <a:gridCol w="751743"/>
              </a:tblGrid>
              <a:tr h="752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No</a:t>
                      </a:r>
                    </a:p>
                  </a:txBody>
                  <a:tcPr marL="89993" marR="89993" marT="46810" marB="46810" anchor="ctr" anchorCtr="1" horzOverflow="overflow">
                    <a:lnL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Komponen Akreditasi</a:t>
                      </a:r>
                    </a:p>
                  </a:txBody>
                  <a:tcPr marL="89993" marR="89993" marT="46810" marB="46810" anchor="ctr" anchorCtr="1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Nomor</a:t>
                      </a:r>
                    </a:p>
                  </a:txBody>
                  <a:tcPr marL="89993" marR="89993" marT="46810" marB="46810" anchor="ctr" anchorCtr="1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JumlButir </a:t>
                      </a:r>
                    </a:p>
                  </a:txBody>
                  <a:tcPr marL="89993" marR="89993" marT="46810" marB="46810" anchor="ctr" anchorCtr="1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Bobot Komp</a:t>
                      </a:r>
                    </a:p>
                  </a:txBody>
                  <a:tcPr marL="89993" marR="89993" marT="46810" marB="4681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CC"/>
                    </a:solidFill>
                  </a:tcPr>
                </a:tc>
              </a:tr>
              <a:tr h="4207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</a:t>
                      </a:r>
                    </a:p>
                  </a:txBody>
                  <a:tcPr marL="91433" marR="91433" marT="45730" marB="45730" anchor="ctr" horzOverflow="overflow">
                    <a:lnL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Isi</a:t>
                      </a: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1 - 1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8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18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12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</a:t>
                      </a:r>
                    </a:p>
                  </a:txBody>
                  <a:tcPr marL="91433" marR="91433" marT="45730" marB="45730" anchor="ctr" horzOverflow="overflow">
                    <a:lnL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Proses</a:t>
                      </a: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9</a:t>
                      </a: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 - 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31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13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15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</a:tr>
              <a:tr h="4207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3</a:t>
                      </a:r>
                    </a:p>
                  </a:txBody>
                  <a:tcPr marL="91433" marR="91433" marT="45730" marB="45730" anchor="ctr" horzOverflow="overflow">
                    <a:lnL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Kompetensi Lulusan</a:t>
                      </a: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32</a:t>
                      </a: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 – 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62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31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13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4</a:t>
                      </a:r>
                    </a:p>
                  </a:txBody>
                  <a:tcPr marL="91433" marR="91433" marT="45730" marB="45730" anchor="ctr" horzOverflow="overflow">
                    <a:lnL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Pendidik &amp; Tendik</a:t>
                      </a: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63</a:t>
                      </a: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 – 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87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25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15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</a:tr>
              <a:tr h="4207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5</a:t>
                      </a:r>
                    </a:p>
                  </a:txBody>
                  <a:tcPr marL="91433" marR="91433" marT="45730" marB="45730" anchor="ctr" horzOverflow="overflow">
                    <a:lnL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Sarana &amp; Prasarana</a:t>
                      </a: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88</a:t>
                      </a: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 – 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112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25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13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6</a:t>
                      </a:r>
                    </a:p>
                  </a:txBody>
                  <a:tcPr marL="91433" marR="91433" marT="45730" marB="45730" anchor="ctr" horzOverflow="overflow">
                    <a:lnL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Pengelolaan</a:t>
                      </a: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113</a:t>
                      </a: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 – 1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38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26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10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</a:tr>
              <a:tr h="4207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7</a:t>
                      </a:r>
                    </a:p>
                  </a:txBody>
                  <a:tcPr marL="91433" marR="91433" marT="45730" marB="45730" anchor="ctr" horzOverflow="overflow">
                    <a:lnL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Pembiayaan</a:t>
                      </a: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39</a:t>
                      </a: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 – 1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64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26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11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7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8</a:t>
                      </a:r>
                    </a:p>
                  </a:txBody>
                  <a:tcPr marL="91433" marR="91433" marT="45730" marB="45730" anchor="ctr" horzOverflow="overflow">
                    <a:lnL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Standar Penilaian Pendidikan</a:t>
                      </a: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65 </a:t>
                      </a: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 -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 </a:t>
                      </a: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</a:t>
                      </a: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85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21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11</a:t>
                      </a:r>
                    </a:p>
                  </a:txBody>
                  <a:tcPr marL="91433" marR="91433"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</a:tr>
              <a:tr h="42071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                                                                              </a:t>
                      </a: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Jumlah</a:t>
                      </a:r>
                    </a:p>
                  </a:txBody>
                  <a:tcPr marL="91433" marR="91433" marT="45730" marB="45730" anchor="ctr" horzOverflow="overflow">
                    <a:lnL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185</a:t>
                      </a:r>
                      <a:endParaRPr kumimoji="0" lang="id-ID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Rounded MT Bold" pitchFamily="34" charset="0"/>
                        <a:ea typeface="MS Mincho" pitchFamily="49" charset="-128"/>
                        <a:cs typeface="Impact" pitchFamily="34" charset="0"/>
                      </a:endParaRPr>
                    </a:p>
                  </a:txBody>
                  <a:tcPr marL="91433" marR="91433" marT="45730" marB="45730" anchor="ctr" horzOverflow="overflow">
                    <a:lnL w="6350" cap="flat" cmpd="sng" algn="ctr">
                      <a:solidFill>
                        <a:srgbClr val="0099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>
                          <a:tab pos="2609850" algn="ctr"/>
                        </a:tabLst>
                      </a:pPr>
                      <a:r>
                        <a:rPr kumimoji="0" lang="id-ID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Rounded MT Bold" pitchFamily="34" charset="0"/>
                          <a:ea typeface="MS Mincho" pitchFamily="49" charset="-128"/>
                          <a:cs typeface="Impact" pitchFamily="34" charset="0"/>
                        </a:rPr>
                        <a:t>100</a:t>
                      </a:r>
                    </a:p>
                  </a:txBody>
                  <a:tcPr marL="91433" marR="91433" marT="45730" marB="4573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0" y="1010921"/>
            <a:ext cx="2166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Baru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0" y="666690"/>
            <a:ext cx="2166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Lama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8" name="Rectangle 7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57595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09600" y="2209800"/>
            <a:ext cx="8458200" cy="138430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457200" indent="-457200"/>
            <a:r>
              <a:rPr lang="sv-SE" altLang="en-US" sz="2800" b="1" i="1">
                <a:solidFill>
                  <a:srgbClr val="3366CC"/>
                </a:solidFill>
                <a:latin typeface="Arial Narrow" pitchFamily="34" charset="0"/>
                <a:ea typeface="Times New Roman" pitchFamily="18" charset="0"/>
                <a:cs typeface="Trebuchet MS" pitchFamily="34" charset="0"/>
              </a:rPr>
              <a:t>	Nilai Akhir Hasil Akreditasi</a:t>
            </a:r>
            <a:r>
              <a:rPr lang="sv-SE" altLang="en-US" sz="2800" b="1">
                <a:solidFill>
                  <a:srgbClr val="3366CC"/>
                </a:solidFill>
                <a:latin typeface="Arial Narrow" pitchFamily="34" charset="0"/>
                <a:ea typeface="Times New Roman" pitchFamily="18" charset="0"/>
                <a:cs typeface="Trebuchet MS" pitchFamily="34" charset="0"/>
              </a:rPr>
              <a:t> dihitung dengan menjumlahkan </a:t>
            </a:r>
            <a:r>
              <a:rPr lang="id-ID" altLang="en-US" sz="2800" b="1">
                <a:solidFill>
                  <a:srgbClr val="3366CC"/>
                </a:solidFill>
                <a:latin typeface="Arial Narrow" pitchFamily="34" charset="0"/>
                <a:ea typeface="Times New Roman" pitchFamily="18" charset="0"/>
                <a:cs typeface="Trebuchet MS" pitchFamily="34" charset="0"/>
              </a:rPr>
              <a:t>Nilai </a:t>
            </a:r>
            <a:r>
              <a:rPr lang="sv-SE" altLang="en-US" sz="2800" b="1">
                <a:solidFill>
                  <a:srgbClr val="3366CC"/>
                </a:solidFill>
                <a:latin typeface="Arial Narrow" pitchFamily="34" charset="0"/>
                <a:ea typeface="Times New Roman" pitchFamily="18" charset="0"/>
                <a:cs typeface="Trebuchet MS" pitchFamily="34" charset="0"/>
              </a:rPr>
              <a:t>Komponen dari setiap komponen akreditasi. </a:t>
            </a:r>
            <a:endParaRPr lang="en-US" altLang="en-US" sz="2800">
              <a:solidFill>
                <a:srgbClr val="3366CC"/>
              </a:solidFill>
              <a:latin typeface="Arial Narrow" pitchFamily="34" charset="0"/>
              <a:ea typeface="Times New Roman" pitchFamily="18" charset="0"/>
              <a:cs typeface="Trebuchet MS" pitchFamily="34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990600" y="4572000"/>
            <a:ext cx="8153400" cy="609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44450" prstMaterial="legacyMatte">
            <a:bevelT w="13500" h="13500" prst="angle"/>
            <a:bevelB w="13500" h="13500" prst="angle"/>
            <a:extrusionClr>
              <a:srgbClr val="0000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flatTx/>
          </a:bodyPr>
          <a:lstStyle>
            <a:lvl1pPr>
              <a:defRPr sz="32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Gill Sans MT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r>
              <a:rPr lang="id-ID" altLang="en-US" sz="2400" b="1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Verdana" pitchFamily="34" charset="0"/>
              </a:rPr>
              <a:t>Nilai Akhir Hasil Akreditasi = Jumlah Nilai Komponen </a:t>
            </a:r>
          </a:p>
        </p:txBody>
      </p:sp>
      <p:sp>
        <p:nvSpPr>
          <p:cNvPr id="18436" name="WordArt 4"/>
          <p:cNvSpPr>
            <a:spLocks noChangeArrowheads="1" noChangeShapeType="1" noTextEdit="1"/>
          </p:cNvSpPr>
          <p:nvPr/>
        </p:nvSpPr>
        <p:spPr bwMode="auto">
          <a:xfrm>
            <a:off x="990600" y="838200"/>
            <a:ext cx="5562600" cy="762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en-US" sz="3600" kern="1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800080"/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Nilai Akhir Hasil Akreditasi</a:t>
            </a:r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Gill Sans MT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fld id="{3F5F3E70-D426-4B8B-8E87-7A15167D832E}" type="slidenum">
              <a:rPr lang="en-US" altLang="en-US" sz="1200">
                <a:solidFill>
                  <a:srgbClr val="B5A788"/>
                </a:solidFill>
                <a:latin typeface="Trebuchet MS" pitchFamily="34" charset="0"/>
              </a:rPr>
              <a:pPr/>
              <a:t>39</a:t>
            </a:fld>
            <a:endParaRPr lang="en-US" altLang="en-US" sz="1200">
              <a:solidFill>
                <a:srgbClr val="B5A788"/>
              </a:solidFill>
              <a:latin typeface="Trebuchet MS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7" name="Rectangle 6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5936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143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id-ID" dirty="0" smtClean="0"/>
              <a:t>PERSYARATAN AKREDITASI</a:t>
            </a:r>
            <a:endParaRPr lang="id-ID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972864"/>
              </p:ext>
            </p:extLst>
          </p:nvPr>
        </p:nvGraphicFramePr>
        <p:xfrm>
          <a:off x="381000" y="853259"/>
          <a:ext cx="8229601" cy="60523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1971"/>
                <a:gridCol w="2019943"/>
                <a:gridCol w="3919495"/>
                <a:gridCol w="802627"/>
                <a:gridCol w="885565"/>
              </a:tblGrid>
              <a:tr h="586090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No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Komponen 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Dokumen* 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Ada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Tidak Ada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3451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1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Izin operasional 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Kopi surat izin operasional 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 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 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283451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2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Siswa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Daftar siswa tiap kelas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 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 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88730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3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Pendidik dan tenaga kependidikan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Daftar guru dan tenaga kependidikan yang ditandatangani kepala sekolah/ madrasah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 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 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88730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4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Kurikulum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Pernyataan pemberlakuan kurikulum, ditandatangani oleh kepala sekolah/madrasah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 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 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88730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5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Lulusan*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Daftar kelulusan 1 tahun terakhir yang ditandatangani kepala sekolah/ madrasah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 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 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191369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6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Sarana dan prasarana 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Gambar lanskap tanah dan surat izin penggunaan lahan. Gambar/foto bangunan dan surat izin mendirikan bangunan, atau yang sejenis itu.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 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 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89390"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7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Sertifikat Akreditasi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effectLst/>
                        </a:rPr>
                        <a:t>Foto </a:t>
                      </a:r>
                      <a:r>
                        <a:rPr lang="id-ID" sz="1800" dirty="0">
                          <a:effectLst/>
                        </a:rPr>
                        <a:t>kopi Sertifikat </a:t>
                      </a:r>
                      <a:r>
                        <a:rPr lang="id-ID" sz="1800" dirty="0" smtClean="0">
                          <a:effectLst/>
                        </a:rPr>
                        <a:t>Akreditasi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>
                          <a:effectLst/>
                        </a:rPr>
                        <a:t> </a:t>
                      </a:r>
                      <a:endParaRPr lang="id-ID" sz="1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ea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</a:rPr>
                        <a:t> </a:t>
                      </a:r>
                      <a:endParaRPr lang="id-ID" sz="18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66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533400" y="3016250"/>
            <a:ext cx="8610600" cy="209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anchor="ctr">
            <a:spAutoFit/>
          </a:bodyPr>
          <a:lstStyle/>
          <a:p>
            <a:pPr marL="457200" indent="-457200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 err="1">
                <a:solidFill>
                  <a:srgbClr val="FF0000"/>
                </a:solidFill>
              </a:rPr>
              <a:t>Memperoleh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Nilai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Akhir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Hasil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Akreditasi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sekurang-kurangnya</a:t>
            </a:r>
            <a:r>
              <a:rPr lang="en-US" dirty="0">
                <a:solidFill>
                  <a:srgbClr val="FF0000"/>
                </a:solidFill>
              </a:rPr>
              <a:t> 71.</a:t>
            </a:r>
            <a:endParaRPr lang="id-ID" dirty="0">
              <a:solidFill>
                <a:srgbClr val="FF0000"/>
              </a:solidFill>
            </a:endParaRPr>
          </a:p>
          <a:p>
            <a:pPr marL="457200" indent="-457200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 err="1">
                <a:solidFill>
                  <a:srgbClr val="FF0000"/>
                </a:solidFill>
              </a:rPr>
              <a:t>Memperoleh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Nilai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Komponen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Standar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Sarana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Prasarana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tidak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kurang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dari</a:t>
            </a:r>
            <a:r>
              <a:rPr lang="en-US" dirty="0">
                <a:solidFill>
                  <a:srgbClr val="FF0000"/>
                </a:solidFill>
              </a:rPr>
              <a:t> 61.</a:t>
            </a:r>
            <a:endParaRPr lang="id-ID" dirty="0">
              <a:solidFill>
                <a:srgbClr val="FF0000"/>
              </a:solidFill>
            </a:endParaRPr>
          </a:p>
          <a:p>
            <a:pPr marL="457200" indent="-457200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 err="1">
                <a:solidFill>
                  <a:srgbClr val="FF0000"/>
                </a:solidFill>
              </a:rPr>
              <a:t>Tidak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ada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nilai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komponen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standar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bawah</a:t>
            </a:r>
            <a:r>
              <a:rPr lang="en-US" dirty="0">
                <a:solidFill>
                  <a:srgbClr val="FF0000"/>
                </a:solidFill>
              </a:rPr>
              <a:t> 50.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19459" name="WordArt 3"/>
          <p:cNvSpPr>
            <a:spLocks noChangeArrowheads="1" noChangeShapeType="1" noTextEdit="1"/>
          </p:cNvSpPr>
          <p:nvPr/>
        </p:nvSpPr>
        <p:spPr bwMode="auto">
          <a:xfrm>
            <a:off x="1333500" y="862013"/>
            <a:ext cx="53721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FFFF00"/>
                  </a:solidFill>
                  <a:round/>
                  <a:headEnd/>
                  <a:tailEnd/>
                </a:ln>
                <a:solidFill>
                  <a:srgbClr val="008000"/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STATUS AKREDITASI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304800" y="2057400"/>
            <a:ext cx="8686800" cy="492125"/>
          </a:xfrm>
          <a:prstGeom prst="rect">
            <a:avLst/>
          </a:prstGeom>
          <a:solidFill>
            <a:srgbClr val="003300"/>
          </a:solidFill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32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Gill Sans MT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342900">
              <a:defRPr sz="20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pPr lvl="3"/>
            <a:r>
              <a:rPr lang="id-ID" altLang="en-US" sz="2600" b="1">
                <a:solidFill>
                  <a:srgbClr val="FFFFFF"/>
                </a:solidFill>
                <a:latin typeface="Arial" pitchFamily="34" charset="0"/>
              </a:rPr>
              <a:t>S</a:t>
            </a:r>
            <a:r>
              <a:rPr lang="en-US" altLang="en-US" sz="2600" b="1">
                <a:solidFill>
                  <a:srgbClr val="FFFFFF"/>
                </a:solidFill>
                <a:latin typeface="Arial" pitchFamily="34" charset="0"/>
              </a:rPr>
              <a:t>ekolah/</a:t>
            </a:r>
            <a:r>
              <a:rPr lang="id-ID" altLang="en-US" sz="2600" b="1">
                <a:solidFill>
                  <a:srgbClr val="FFFFFF"/>
                </a:solidFill>
                <a:latin typeface="Arial" pitchFamily="34" charset="0"/>
              </a:rPr>
              <a:t>M</a:t>
            </a:r>
            <a:r>
              <a:rPr lang="en-US" altLang="en-US" sz="2600" b="1">
                <a:solidFill>
                  <a:srgbClr val="FFFFFF"/>
                </a:solidFill>
                <a:latin typeface="Arial" pitchFamily="34" charset="0"/>
              </a:rPr>
              <a:t>adrasah </a:t>
            </a:r>
            <a:r>
              <a:rPr lang="id-ID" altLang="en-US" sz="2600" b="1">
                <a:solidFill>
                  <a:srgbClr val="FFFFFF"/>
                </a:solidFill>
                <a:latin typeface="Arial" pitchFamily="34" charset="0"/>
              </a:rPr>
              <a:t>dinyatakan “</a:t>
            </a:r>
            <a:r>
              <a:rPr lang="id-ID" altLang="en-US" sz="2600" b="1" i="1">
                <a:solidFill>
                  <a:srgbClr val="FFFFFF"/>
                </a:solidFill>
                <a:latin typeface="Arial" pitchFamily="34" charset="0"/>
              </a:rPr>
              <a:t>terakreditasi</a:t>
            </a:r>
            <a:r>
              <a:rPr lang="id-ID" altLang="en-US" sz="2600" b="1">
                <a:solidFill>
                  <a:srgbClr val="FFFFFF"/>
                </a:solidFill>
                <a:latin typeface="Arial" pitchFamily="34" charset="0"/>
              </a:rPr>
              <a:t>”, jika:</a:t>
            </a:r>
            <a:endParaRPr lang="en-US" altLang="en-US" sz="26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65893" name="Text Box 5"/>
          <p:cNvSpPr txBox="1">
            <a:spLocks noChangeArrowheads="1"/>
          </p:cNvSpPr>
          <p:nvPr/>
        </p:nvSpPr>
        <p:spPr bwMode="auto">
          <a:xfrm>
            <a:off x="304800" y="5160169"/>
            <a:ext cx="8610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ctr">
              <a:buFont typeface="Wingdings" pitchFamily="2" charset="2"/>
              <a:buNone/>
              <a:defRPr/>
            </a:pPr>
            <a:r>
              <a:rPr lang="id-ID" sz="2000" dirty="0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Sekolah/Madrasah dinyatakan Tidak Terakreditasi (TT) jika ketentuan </a:t>
            </a:r>
            <a:r>
              <a:rPr lang="en-US" sz="2000" dirty="0" err="1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diatas</a:t>
            </a:r>
            <a:r>
              <a:rPr lang="en-US" sz="2000" dirty="0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</a:t>
            </a:r>
            <a:r>
              <a:rPr lang="en-US" sz="2000" dirty="0" err="1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tidak</a:t>
            </a:r>
            <a:r>
              <a:rPr lang="en-US" sz="2000" dirty="0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 </a:t>
            </a:r>
            <a:r>
              <a:rPr lang="en-US" sz="2000" dirty="0" err="1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terpenuhi</a:t>
            </a:r>
            <a:r>
              <a:rPr lang="id-ID" sz="2000" dirty="0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.</a:t>
            </a:r>
            <a:r>
              <a:rPr lang="id-ID" sz="2000" b="1" dirty="0">
                <a:solidFill>
                  <a:srgbClr val="3366CC"/>
                </a:solidFill>
                <a:latin typeface="Arial" pitchFamily="34" charset="0"/>
                <a:cs typeface="+mn-cs"/>
              </a:rPr>
              <a:t> </a:t>
            </a:r>
            <a:endParaRPr lang="en-US" sz="2000" dirty="0">
              <a:solidFill>
                <a:srgbClr val="3366CC"/>
              </a:solidFill>
              <a:latin typeface="Arial" pitchFamily="34" charset="0"/>
              <a:cs typeface="+mn-cs"/>
            </a:endParaRPr>
          </a:p>
        </p:txBody>
      </p:sp>
      <p:sp>
        <p:nvSpPr>
          <p:cNvPr id="194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Gill Sans MT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fld id="{F2EADB98-D388-4421-B703-5B6E539F9A3B}" type="slidenum">
              <a:rPr lang="en-US" altLang="en-US" sz="1200">
                <a:solidFill>
                  <a:srgbClr val="B5A788"/>
                </a:solidFill>
                <a:latin typeface="Trebuchet MS" pitchFamily="34" charset="0"/>
              </a:rPr>
              <a:pPr/>
              <a:t>40</a:t>
            </a:fld>
            <a:endParaRPr lang="en-US" altLang="en-US" sz="1200">
              <a:solidFill>
                <a:srgbClr val="B5A788"/>
              </a:solidFill>
              <a:latin typeface="Trebuchet MS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8" name="Rectangle 7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4" name="Oval 13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Rectangle 11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944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WordArt 3"/>
          <p:cNvSpPr>
            <a:spLocks noChangeArrowheads="1" noChangeShapeType="1" noTextEdit="1"/>
          </p:cNvSpPr>
          <p:nvPr/>
        </p:nvSpPr>
        <p:spPr bwMode="auto">
          <a:xfrm>
            <a:off x="1219200" y="685800"/>
            <a:ext cx="633412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FF00FF"/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PERINGKAT AKREDITASI</a:t>
            </a:r>
          </a:p>
        </p:txBody>
      </p:sp>
      <p:sp>
        <p:nvSpPr>
          <p:cNvPr id="57348" name="Text Box 4" descr="50%"/>
          <p:cNvSpPr txBox="1">
            <a:spLocks noChangeArrowheads="1"/>
          </p:cNvSpPr>
          <p:nvPr/>
        </p:nvSpPr>
        <p:spPr bwMode="auto">
          <a:xfrm>
            <a:off x="669925" y="1676400"/>
            <a:ext cx="8169275" cy="357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457200" indent="-457200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 err="1">
                <a:solidFill>
                  <a:schemeClr val="tx1"/>
                </a:solidFill>
              </a:rPr>
              <a:t>Peringkat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akreditasi</a:t>
            </a:r>
            <a:r>
              <a:rPr lang="en-US" dirty="0">
                <a:solidFill>
                  <a:schemeClr val="tx1"/>
                </a:solidFill>
              </a:rPr>
              <a:t> A (</a:t>
            </a:r>
            <a:r>
              <a:rPr lang="en-US" dirty="0" err="1">
                <a:solidFill>
                  <a:schemeClr val="tx1"/>
                </a:solidFill>
              </a:rPr>
              <a:t>Unggul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sekolah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madrasah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memperoleh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Nilai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Akhir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Akreditasi</a:t>
            </a:r>
            <a:r>
              <a:rPr lang="en-US" dirty="0">
                <a:solidFill>
                  <a:schemeClr val="tx1"/>
                </a:solidFill>
              </a:rPr>
              <a:t> (NA)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91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100 (91</a:t>
            </a:r>
            <a:r>
              <a:rPr lang="en-US" u="sng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 NA </a:t>
            </a:r>
            <a:r>
              <a:rPr lang="en-US" u="sng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 100).</a:t>
            </a:r>
            <a:endParaRPr lang="id-ID" sz="28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 err="1">
                <a:solidFill>
                  <a:schemeClr val="tx1"/>
                </a:solidFill>
              </a:rPr>
              <a:t>Peringkat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akreditasi</a:t>
            </a:r>
            <a:r>
              <a:rPr lang="en-US" dirty="0">
                <a:solidFill>
                  <a:schemeClr val="tx1"/>
                </a:solidFill>
              </a:rPr>
              <a:t> B (</a:t>
            </a:r>
            <a:r>
              <a:rPr lang="en-US" dirty="0" err="1">
                <a:solidFill>
                  <a:schemeClr val="tx1"/>
                </a:solidFill>
              </a:rPr>
              <a:t>Baik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sekolah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madrasah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memperoleh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Nilai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Akhir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Akreditasi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81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90 (81 </a:t>
            </a:r>
            <a:r>
              <a:rPr lang="en-US" u="sng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 NA </a:t>
            </a:r>
            <a:r>
              <a:rPr lang="en-US" u="sng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 90).</a:t>
            </a:r>
            <a:endParaRPr lang="id-ID" sz="2800" dirty="0">
              <a:solidFill>
                <a:schemeClr val="tx1"/>
              </a:solidFill>
            </a:endParaRPr>
          </a:p>
          <a:p>
            <a:pPr marL="457200" indent="-457200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dirty="0" err="1">
                <a:solidFill>
                  <a:schemeClr val="tx1"/>
                </a:solidFill>
              </a:rPr>
              <a:t>Peringkat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akreditasi</a:t>
            </a:r>
            <a:r>
              <a:rPr lang="en-US" dirty="0">
                <a:solidFill>
                  <a:schemeClr val="tx1"/>
                </a:solidFill>
              </a:rPr>
              <a:t> C (</a:t>
            </a:r>
            <a:r>
              <a:rPr lang="en-US" dirty="0" err="1">
                <a:solidFill>
                  <a:schemeClr val="tx1"/>
                </a:solidFill>
              </a:rPr>
              <a:t>Cukup</a:t>
            </a:r>
            <a:r>
              <a:rPr lang="en-US" dirty="0">
                <a:solidFill>
                  <a:schemeClr val="tx1"/>
                </a:solidFill>
              </a:rPr>
              <a:t>) </a:t>
            </a:r>
            <a:r>
              <a:rPr lang="en-US" dirty="0" err="1">
                <a:solidFill>
                  <a:schemeClr val="tx1"/>
                </a:solidFill>
              </a:rPr>
              <a:t>jika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sekolah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madrasah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memperoleh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Nilai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Akhir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Akreditasi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71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80 (71 </a:t>
            </a:r>
            <a:r>
              <a:rPr lang="en-US" u="sng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 NA </a:t>
            </a:r>
            <a:r>
              <a:rPr lang="en-US" u="sng" dirty="0">
                <a:solidFill>
                  <a:schemeClr val="tx1"/>
                </a:solidFill>
              </a:rPr>
              <a:t>&lt;</a:t>
            </a:r>
            <a:r>
              <a:rPr lang="en-US" dirty="0">
                <a:solidFill>
                  <a:schemeClr val="tx1"/>
                </a:solidFill>
              </a:rPr>
              <a:t> 80)</a:t>
            </a:r>
            <a:endParaRPr lang="en-US" sz="5400" dirty="0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Gill Sans MT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fld id="{A0BD2E54-1146-4609-95A5-08BE729A5397}" type="slidenum">
              <a:rPr lang="en-US" altLang="en-US" sz="1200">
                <a:solidFill>
                  <a:srgbClr val="B5A788"/>
                </a:solidFill>
                <a:latin typeface="Trebuchet MS" pitchFamily="34" charset="0"/>
              </a:rPr>
              <a:pPr/>
              <a:t>41</a:t>
            </a:fld>
            <a:endParaRPr lang="en-US" altLang="en-US" sz="1200">
              <a:solidFill>
                <a:srgbClr val="B5A788"/>
              </a:solidFill>
              <a:latin typeface="Trebuchet MS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6415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Gill Sans MT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Gill Sans MT" pitchFamily="34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Gill Sans MT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Gill Sans MT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Gill Sans MT" pitchFamily="34" charset="0"/>
              </a:defRPr>
            </a:lvl5pPr>
            <a:lvl6pPr marL="25146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6pPr>
            <a:lvl7pPr marL="29718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7pPr>
            <a:lvl8pPr marL="34290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8pPr>
            <a:lvl9pPr marL="3886200" indent="-228600" eaLnBrk="0" fontAlgn="base" hangingPunct="0">
              <a:spcAft>
                <a:spcPct val="0"/>
              </a:spcAft>
              <a:buClr>
                <a:srgbClr val="84AA33"/>
              </a:buClr>
              <a:buFont typeface="Wingdings 2" pitchFamily="18" charset="2"/>
              <a:defRPr sz="2000">
                <a:solidFill>
                  <a:schemeClr val="tx1"/>
                </a:solidFill>
                <a:latin typeface="Gill Sans MT" pitchFamily="34" charset="0"/>
              </a:defRPr>
            </a:lvl9pPr>
          </a:lstStyle>
          <a:p>
            <a:fld id="{7EFE33F0-CB46-4FF1-BF7F-6E1BCA2E6183}" type="slidenum">
              <a:rPr lang="en-US" altLang="en-US" sz="1200">
                <a:solidFill>
                  <a:srgbClr val="B5A788"/>
                </a:solidFill>
                <a:latin typeface="Trebuchet MS" pitchFamily="34" charset="0"/>
              </a:rPr>
              <a:pPr/>
              <a:t>42</a:t>
            </a:fld>
            <a:endParaRPr lang="en-US" altLang="en-US" sz="1200">
              <a:solidFill>
                <a:srgbClr val="B5A788"/>
              </a:solidFill>
              <a:latin typeface="Trebuchet MS" pitchFamily="34" charset="0"/>
            </a:endParaRPr>
          </a:p>
        </p:txBody>
      </p:sp>
      <p:sp>
        <p:nvSpPr>
          <p:cNvPr id="6" name="Text Box 4" descr="50%"/>
          <p:cNvSpPr txBox="1">
            <a:spLocks noChangeArrowheads="1"/>
          </p:cNvSpPr>
          <p:nvPr/>
        </p:nvSpPr>
        <p:spPr bwMode="auto">
          <a:xfrm>
            <a:off x="669925" y="696913"/>
            <a:ext cx="8169275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spcBef>
                <a:spcPts val="600"/>
              </a:spcBef>
              <a:defRPr/>
            </a:pPr>
            <a:r>
              <a:rPr lang="id-ID" sz="2800" dirty="0">
                <a:solidFill>
                  <a:schemeClr val="tx1"/>
                </a:solidFill>
              </a:rPr>
              <a:t>Sekolah/madrasah yang tidak terakreditasi adalah yang mendapat nilai akhir:</a:t>
            </a:r>
          </a:p>
          <a:p>
            <a:pPr marL="457200" indent="-457200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id-ID" sz="2800" dirty="0">
                <a:solidFill>
                  <a:schemeClr val="tx1"/>
                </a:solidFill>
              </a:rPr>
              <a:t>61 sampai dengan 70 (61 </a:t>
            </a:r>
            <a:r>
              <a:rPr lang="id-ID" sz="2800" u="sng" dirty="0">
                <a:solidFill>
                  <a:schemeClr val="tx1"/>
                </a:solidFill>
              </a:rPr>
              <a:t>&lt;</a:t>
            </a:r>
            <a:r>
              <a:rPr lang="id-ID" sz="2800" dirty="0">
                <a:solidFill>
                  <a:schemeClr val="tx1"/>
                </a:solidFill>
              </a:rPr>
              <a:t> NA </a:t>
            </a:r>
            <a:r>
              <a:rPr lang="id-ID" sz="2800" u="sng" dirty="0">
                <a:solidFill>
                  <a:schemeClr val="tx1"/>
                </a:solidFill>
              </a:rPr>
              <a:t>&lt;</a:t>
            </a:r>
            <a:r>
              <a:rPr lang="id-ID" sz="2800" dirty="0">
                <a:solidFill>
                  <a:schemeClr val="tx1"/>
                </a:solidFill>
              </a:rPr>
              <a:t> 70) dengan peringkat akreditasi D (Kurang).</a:t>
            </a:r>
          </a:p>
          <a:p>
            <a:pPr marL="457200" indent="-457200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tx1"/>
                </a:solidFill>
              </a:rPr>
              <a:t>0 </a:t>
            </a:r>
            <a:r>
              <a:rPr lang="en-US" sz="2800" dirty="0" err="1">
                <a:solidFill>
                  <a:schemeClr val="tx1"/>
                </a:solidFill>
              </a:rPr>
              <a:t>sampai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dengan</a:t>
            </a:r>
            <a:r>
              <a:rPr lang="en-US" sz="2800" dirty="0">
                <a:solidFill>
                  <a:schemeClr val="tx1"/>
                </a:solidFill>
              </a:rPr>
              <a:t> 60 (0 </a:t>
            </a:r>
            <a:r>
              <a:rPr lang="en-US" sz="2800" u="sng" dirty="0">
                <a:solidFill>
                  <a:schemeClr val="tx1"/>
                </a:solidFill>
              </a:rPr>
              <a:t>&lt;</a:t>
            </a:r>
            <a:r>
              <a:rPr lang="en-US" sz="2800" dirty="0">
                <a:solidFill>
                  <a:schemeClr val="tx1"/>
                </a:solidFill>
              </a:rPr>
              <a:t> NA </a:t>
            </a:r>
            <a:r>
              <a:rPr lang="en-US" sz="2800" u="sng" dirty="0">
                <a:solidFill>
                  <a:schemeClr val="tx1"/>
                </a:solidFill>
              </a:rPr>
              <a:t>&lt;</a:t>
            </a:r>
            <a:r>
              <a:rPr lang="en-US" sz="2800" dirty="0">
                <a:solidFill>
                  <a:schemeClr val="tx1"/>
                </a:solidFill>
              </a:rPr>
              <a:t> 60) </a:t>
            </a:r>
            <a:r>
              <a:rPr lang="en-US" sz="2800" dirty="0" err="1">
                <a:solidFill>
                  <a:schemeClr val="tx1"/>
                </a:solidFill>
              </a:rPr>
              <a:t>dengan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peringkat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akreditasi</a:t>
            </a:r>
            <a:r>
              <a:rPr lang="en-US" sz="2800" dirty="0">
                <a:solidFill>
                  <a:schemeClr val="tx1"/>
                </a:solidFill>
              </a:rPr>
              <a:t> E (</a:t>
            </a:r>
            <a:r>
              <a:rPr lang="en-US" sz="2800" dirty="0" err="1">
                <a:solidFill>
                  <a:schemeClr val="tx1"/>
                </a:solidFill>
              </a:rPr>
              <a:t>Sangat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Kurang</a:t>
            </a:r>
            <a:r>
              <a:rPr lang="en-US" sz="2800" dirty="0">
                <a:solidFill>
                  <a:schemeClr val="tx1"/>
                </a:solidFill>
              </a:rPr>
              <a:t>).</a:t>
            </a:r>
            <a:endParaRPr lang="en-US" sz="2800" dirty="0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2548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26952" y="2884235"/>
            <a:ext cx="4954847" cy="109998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lnSpc>
                <a:spcPct val="120000"/>
              </a:lnSpc>
              <a:spcBef>
                <a:spcPct val="5000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/>
            </a:pPr>
            <a:r>
              <a:rPr lang="en-US" sz="60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Terima</a:t>
            </a:r>
            <a:r>
              <a:rPr lang="en-US" sz="6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6000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kasih</a:t>
            </a:r>
            <a:endParaRPr lang="en-US" sz="6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228600" y="457200"/>
            <a:ext cx="8610600" cy="5816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6350" indent="-635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lvl="1" eaLnBrk="1" hangingPunct="1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en-US">
                <a:latin typeface="Berlin Sans FB" panose="020E0602020502020306" pitchFamily="34" charset="0"/>
              </a:rPr>
              <a:t>Langkah Kegiatan</a:t>
            </a:r>
          </a:p>
          <a:p>
            <a:pPr>
              <a:buFont typeface="Calibri" panose="020F0502020204030204" pitchFamily="34" charset="0"/>
              <a:buAutoNum type="arabicPeriod"/>
            </a:pPr>
            <a:r>
              <a:rPr lang="id-ID" altLang="en-US" sz="2000">
                <a:latin typeface="Berlin Sans FB" panose="020E0602020502020306" pitchFamily="34" charset="0"/>
              </a:rPr>
              <a:t>Kepala S/M membentuk tim akreditasi yg terdiri atas kepala S/M, guru, tenaga kependidikan, dan komite S/M.</a:t>
            </a:r>
            <a:endParaRPr lang="en-US" altLang="en-US" sz="2000">
              <a:latin typeface="Berlin Sans FB" panose="020E0602020502020306" pitchFamily="34" charset="0"/>
            </a:endParaRPr>
          </a:p>
          <a:p>
            <a:pPr>
              <a:buFont typeface="Calibri" panose="020F0502020204030204" pitchFamily="34" charset="0"/>
              <a:buAutoNum type="arabicPeriod"/>
            </a:pPr>
            <a:r>
              <a:rPr lang="id-ID" altLang="en-US" sz="2000">
                <a:latin typeface="Berlin Sans FB" panose="020E0602020502020306" pitchFamily="34" charset="0"/>
              </a:rPr>
              <a:t>Kepala S/M melakukan sosialisasi kegiatan akreditasi kepada warga </a:t>
            </a:r>
            <a:r>
              <a:rPr lang="en-US" altLang="en-US" sz="2000">
                <a:latin typeface="Berlin Sans FB" panose="020E0602020502020306" pitchFamily="34" charset="0"/>
              </a:rPr>
              <a:t>S/M</a:t>
            </a:r>
            <a:r>
              <a:rPr lang="id-ID" altLang="en-US" sz="2000">
                <a:latin typeface="Berlin Sans FB" panose="020E0602020502020306" pitchFamily="34" charset="0"/>
              </a:rPr>
              <a:t>.</a:t>
            </a:r>
            <a:endParaRPr lang="en-US" altLang="en-US" sz="2000">
              <a:latin typeface="Berlin Sans FB" panose="020E0602020502020306" pitchFamily="34" charset="0"/>
            </a:endParaRPr>
          </a:p>
          <a:p>
            <a:pPr>
              <a:buFont typeface="Calibri" panose="020F0502020204030204" pitchFamily="34" charset="0"/>
              <a:buAutoNum type="arabicPeriod"/>
            </a:pPr>
            <a:r>
              <a:rPr lang="id-ID" altLang="en-US" sz="2000">
                <a:latin typeface="Berlin Sans FB" panose="020E0602020502020306" pitchFamily="34" charset="0"/>
              </a:rPr>
              <a:t>Tim akreditasi </a:t>
            </a:r>
            <a:r>
              <a:rPr lang="en-US" altLang="en-US" sz="2000">
                <a:latin typeface="Berlin Sans FB" panose="020E0602020502020306" pitchFamily="34" charset="0"/>
              </a:rPr>
              <a:t>mengunduh dan </a:t>
            </a:r>
            <a:r>
              <a:rPr lang="id-ID" altLang="en-US" sz="2000">
                <a:latin typeface="Berlin Sans FB" panose="020E0602020502020306" pitchFamily="34" charset="0"/>
              </a:rPr>
              <a:t>mempelajari dokumen Perangkat akreditasi</a:t>
            </a:r>
            <a:r>
              <a:rPr lang="en-US" altLang="en-US" sz="2000">
                <a:latin typeface="Berlin Sans FB" panose="020E0602020502020306" pitchFamily="34" charset="0"/>
              </a:rPr>
              <a:t>. </a:t>
            </a:r>
          </a:p>
          <a:p>
            <a:pPr>
              <a:buFont typeface="Calibri" panose="020F0502020204030204" pitchFamily="34" charset="0"/>
              <a:buAutoNum type="arabicPeriod"/>
            </a:pPr>
            <a:r>
              <a:rPr lang="id-ID" altLang="en-US" sz="2000">
                <a:latin typeface="Berlin Sans FB" panose="020E0602020502020306" pitchFamily="34" charset="0"/>
              </a:rPr>
              <a:t>Tim akreditasi mengelompokkan dan mengklasifikasikan data dan dokumen masing-masing standar. </a:t>
            </a:r>
            <a:endParaRPr lang="en-US" altLang="en-US" sz="2000">
              <a:latin typeface="Berlin Sans FB" panose="020E0602020502020306" pitchFamily="34" charset="0"/>
            </a:endParaRPr>
          </a:p>
          <a:p>
            <a:pPr>
              <a:buFont typeface="Calibri" panose="020F0502020204030204" pitchFamily="34" charset="0"/>
              <a:buAutoNum type="arabicPeriod"/>
            </a:pPr>
            <a:r>
              <a:rPr lang="id-ID" altLang="en-US" sz="2000">
                <a:latin typeface="Berlin Sans FB" panose="020E0602020502020306" pitchFamily="34" charset="0"/>
              </a:rPr>
              <a:t>Tim akreditasi mengisi instrumen pengumpulan data dan informasi pendukung, berdasarkan data dan dokumen sesuai dgn kondisi terkini S/M. </a:t>
            </a:r>
            <a:r>
              <a:rPr lang="en-US" altLang="en-US" sz="2000">
                <a:latin typeface="Berlin Sans FB" panose="020E0602020502020306" pitchFamily="34" charset="0"/>
              </a:rPr>
              <a:t>Kemudian mengunggah file </a:t>
            </a:r>
            <a:r>
              <a:rPr lang="id-ID" altLang="en-US" sz="2000">
                <a:latin typeface="Berlin Sans FB" panose="020E0602020502020306" pitchFamily="34" charset="0"/>
              </a:rPr>
              <a:t>instrumen pengumpulan data dan informasi pendukung</a:t>
            </a:r>
            <a:r>
              <a:rPr lang="en-US" altLang="en-US" sz="2000">
                <a:latin typeface="Berlin Sans FB" panose="020E0602020502020306" pitchFamily="34" charset="0"/>
              </a:rPr>
              <a:t> dalam format pdf.</a:t>
            </a:r>
          </a:p>
          <a:p>
            <a:pPr>
              <a:buFont typeface="Calibri" panose="020F0502020204030204" pitchFamily="34" charset="0"/>
              <a:buAutoNum type="arabicPeriod"/>
            </a:pPr>
            <a:r>
              <a:rPr lang="id-ID" altLang="en-US" sz="2000">
                <a:latin typeface="Berlin Sans FB" panose="020E0602020502020306" pitchFamily="34" charset="0"/>
              </a:rPr>
              <a:t>Tim akreditasi mengisi instrumen akreditasi </a:t>
            </a:r>
            <a:r>
              <a:rPr lang="en-US" altLang="en-US" sz="2000">
                <a:latin typeface="Berlin Sans FB" panose="020E0602020502020306" pitchFamily="34" charset="0"/>
              </a:rPr>
              <a:t>secara online </a:t>
            </a:r>
            <a:r>
              <a:rPr lang="id-ID" altLang="en-US" sz="2000">
                <a:latin typeface="Berlin Sans FB" panose="020E0602020502020306" pitchFamily="34" charset="0"/>
              </a:rPr>
              <a:t>sesuai dgn petunjuk teknis pengisian instrumen berdasarkan data dan informasi pendukung yg ada di langkah </a:t>
            </a:r>
            <a:r>
              <a:rPr lang="en-US" altLang="en-US" sz="2000">
                <a:latin typeface="Berlin Sans FB" panose="020E0602020502020306" pitchFamily="34" charset="0"/>
              </a:rPr>
              <a:t>(</a:t>
            </a:r>
            <a:r>
              <a:rPr lang="id-ID" altLang="en-US" sz="2000">
                <a:latin typeface="Berlin Sans FB" panose="020E0602020502020306" pitchFamily="34" charset="0"/>
              </a:rPr>
              <a:t>5</a:t>
            </a:r>
            <a:r>
              <a:rPr lang="en-US" altLang="en-US" sz="2000">
                <a:latin typeface="Berlin Sans FB" panose="020E0602020502020306" pitchFamily="34" charset="0"/>
              </a:rPr>
              <a:t>).</a:t>
            </a:r>
          </a:p>
          <a:p>
            <a:pPr>
              <a:buFont typeface="Calibri" panose="020F0502020204030204" pitchFamily="34" charset="0"/>
              <a:buAutoNum type="arabicPeriod"/>
            </a:pPr>
            <a:r>
              <a:rPr lang="id-ID" altLang="en-US" sz="2000">
                <a:latin typeface="Berlin Sans FB" panose="020E0602020502020306" pitchFamily="34" charset="0"/>
              </a:rPr>
              <a:t>Kepala S/M menandatangani surat pernyataan akreditasi, yg terdapat pada Perangkat Akreditasi</a:t>
            </a:r>
            <a:r>
              <a:rPr lang="en-US" altLang="en-US" sz="2000">
                <a:latin typeface="Berlin Sans FB" panose="020E0602020502020306" pitchFamily="34" charset="0"/>
              </a:rPr>
              <a:t>, </a:t>
            </a:r>
            <a:r>
              <a:rPr lang="id-ID" altLang="en-US" sz="2000">
                <a:latin typeface="Berlin Sans FB" panose="020E0602020502020306" pitchFamily="34" charset="0"/>
              </a:rPr>
              <a:t>, kemudian mengunggahnya pada aplikasi SISPENA S/M dalam format pdf.</a:t>
            </a:r>
            <a:endParaRPr lang="en-US" altLang="en-US" sz="200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22784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914400"/>
            <a:ext cx="8839200" cy="55403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6350" indent="-6350" eaLnBrk="1" hangingPunct="1">
              <a:spcBef>
                <a:spcPts val="300"/>
              </a:spcBef>
              <a:defRPr/>
            </a:pPr>
            <a:r>
              <a:rPr lang="en-US" altLang="en-US" dirty="0" err="1">
                <a:solidFill>
                  <a:schemeClr val="tx1"/>
                </a:solidFill>
                <a:latin typeface="Berlin Sans FB" panose="020E0602020502020306" pitchFamily="34" charset="0"/>
              </a:rPr>
              <a:t>Langkah</a:t>
            </a:r>
            <a:r>
              <a:rPr lang="en-US" altLang="en-US" dirty="0">
                <a:solidFill>
                  <a:schemeClr val="tx1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Berlin Sans FB" panose="020E0602020502020306" pitchFamily="34" charset="0"/>
              </a:rPr>
              <a:t>Kegiatan</a:t>
            </a:r>
            <a:endParaRPr lang="en-US" altLang="en-US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46075" indent="-346075">
              <a:buFont typeface="+mj-lt"/>
              <a:buAutoNum type="arabicPeriod"/>
              <a:defRPr/>
            </a:pPr>
            <a:r>
              <a:rPr lang="id-ID" sz="2200" dirty="0">
                <a:solidFill>
                  <a:schemeClr val="tx1"/>
                </a:solidFill>
                <a:latin typeface="Berlin Sans FB" panose="020E0602020502020306" pitchFamily="34" charset="0"/>
              </a:rPr>
              <a:t>Asesor menerima surat tugas dan dokumen yg diperlukan dan menandatangani surat pernyataan tentang pelaksanaan visitasi.</a:t>
            </a:r>
            <a:endParaRPr lang="en-US" sz="22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46075" indent="-346075">
              <a:buFont typeface="+mj-lt"/>
              <a:buAutoNum type="arabicPeriod"/>
              <a:defRPr/>
            </a:pPr>
            <a:r>
              <a:rPr lang="id-ID" sz="2200" dirty="0">
                <a:solidFill>
                  <a:schemeClr val="tx1"/>
                </a:solidFill>
                <a:latin typeface="Berlin Sans FB" panose="020E0602020502020306" pitchFamily="34" charset="0"/>
              </a:rPr>
              <a:t>Asesor menelaah dan mempelajari isian instrumen S/M yg akan divisitasi.</a:t>
            </a:r>
            <a:endParaRPr lang="en-US" sz="22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46075" indent="-346075">
              <a:buFont typeface="+mj-lt"/>
              <a:buAutoNum type="arabicPeriod"/>
              <a:defRPr/>
            </a:pPr>
            <a:r>
              <a:rPr lang="id-ID" sz="2200" dirty="0">
                <a:solidFill>
                  <a:schemeClr val="tx1"/>
                </a:solidFill>
                <a:latin typeface="Berlin Sans FB" panose="020E0602020502020306" pitchFamily="34" charset="0"/>
              </a:rPr>
              <a:t>Asesor melaksanakan visitasi ke S/M.</a:t>
            </a:r>
            <a:endParaRPr lang="en-US" sz="22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46075" indent="-346075">
              <a:buFont typeface="+mj-lt"/>
              <a:buAutoNum type="arabicPeriod"/>
              <a:defRPr/>
            </a:pPr>
            <a:r>
              <a:rPr lang="id-ID" sz="2200" dirty="0">
                <a:solidFill>
                  <a:schemeClr val="tx1"/>
                </a:solidFill>
                <a:latin typeface="Berlin Sans FB" panose="020E0602020502020306" pitchFamily="34" charset="0"/>
              </a:rPr>
              <a:t>Asesor menunjukkan surat tugas asesor kepada kepala S/M.</a:t>
            </a:r>
            <a:endParaRPr lang="en-US" sz="22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46075" indent="-346075">
              <a:buFont typeface="+mj-lt"/>
              <a:buAutoNum type="arabicPeriod"/>
              <a:defRPr/>
            </a:pPr>
            <a:r>
              <a:rPr lang="id-ID" sz="2200" dirty="0">
                <a:solidFill>
                  <a:schemeClr val="tx1"/>
                </a:solidFill>
                <a:latin typeface="Berlin Sans FB" panose="020E0602020502020306" pitchFamily="34" charset="0"/>
              </a:rPr>
              <a:t>S/M menjelaskan profil S/M di hadapan asesor.</a:t>
            </a:r>
            <a:endParaRPr lang="en-US" sz="22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46075" indent="-346075">
              <a:buFont typeface="+mj-lt"/>
              <a:buAutoNum type="arabicPeriod"/>
              <a:defRPr/>
            </a:pPr>
            <a:r>
              <a:rPr lang="id-ID" sz="2200" dirty="0">
                <a:solidFill>
                  <a:schemeClr val="tx1"/>
                </a:solidFill>
                <a:latin typeface="Berlin Sans FB" panose="020E0602020502020306" pitchFamily="34" charset="0"/>
              </a:rPr>
              <a:t>S/M menunjukkan dokumen, data, dan informasi  pendukung terkait pemenuhan S</a:t>
            </a:r>
            <a:r>
              <a:rPr lang="en-US" sz="2200" dirty="0">
                <a:solidFill>
                  <a:schemeClr val="tx1"/>
                </a:solidFill>
                <a:latin typeface="Berlin Sans FB" panose="020E0602020502020306" pitchFamily="34" charset="0"/>
              </a:rPr>
              <a:t>NP</a:t>
            </a:r>
            <a:r>
              <a:rPr lang="id-ID" sz="2200" dirty="0">
                <a:solidFill>
                  <a:schemeClr val="tx1"/>
                </a:solidFill>
                <a:latin typeface="Berlin Sans FB" panose="020E0602020502020306" pitchFamily="34" charset="0"/>
              </a:rPr>
              <a:t>.</a:t>
            </a:r>
            <a:endParaRPr lang="en-US" sz="22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46075" indent="-346075">
              <a:buFont typeface="+mj-lt"/>
              <a:buAutoNum type="arabicPeriod"/>
              <a:defRPr/>
            </a:pPr>
            <a:r>
              <a:rPr lang="id-ID" sz="2200" dirty="0">
                <a:solidFill>
                  <a:schemeClr val="tx1"/>
                </a:solidFill>
                <a:latin typeface="Berlin Sans FB" panose="020E0602020502020306" pitchFamily="34" charset="0"/>
              </a:rPr>
              <a:t>Asesor melakukan observasi dan mendokumentasikan kondisi sarana dan prasarana serta lingkungan S/M.</a:t>
            </a:r>
            <a:endParaRPr lang="en-US" sz="22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46075" indent="-346075">
              <a:buFont typeface="+mj-lt"/>
              <a:buAutoNum type="arabicPeriod"/>
              <a:defRPr/>
            </a:pPr>
            <a:r>
              <a:rPr lang="id-ID" sz="2200" dirty="0">
                <a:solidFill>
                  <a:schemeClr val="tx1"/>
                </a:solidFill>
                <a:latin typeface="Berlin Sans FB" panose="020E0602020502020306" pitchFamily="34" charset="0"/>
              </a:rPr>
              <a:t>Asesor melakukan observasi kelas minimal 2 (dua) jam pelajaran </a:t>
            </a:r>
            <a:endParaRPr lang="en-US" sz="22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46075" indent="-346075">
              <a:buFont typeface="+mj-lt"/>
              <a:buAutoNum type="arabicPeriod"/>
              <a:defRPr/>
            </a:pPr>
            <a:r>
              <a:rPr lang="id-ID" sz="2200" dirty="0">
                <a:solidFill>
                  <a:schemeClr val="tx1"/>
                </a:solidFill>
                <a:latin typeface="Berlin Sans FB" panose="020E0602020502020306" pitchFamily="34" charset="0"/>
              </a:rPr>
              <a:t>Asesor melakukan verifikasi, klarifikasi, dan penilaian sesuai instrumen akreditasi berdasarkan data, dokumen, dan hasil pengamatan di S/M. Penilaian terhadap 8 (delapan) standar dilakukan secara mandiri.</a:t>
            </a:r>
            <a:endParaRPr lang="en-US" sz="22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728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381000"/>
            <a:ext cx="8686800" cy="600233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marL="6350" indent="-6350" eaLnBrk="1" hangingPunct="1">
              <a:spcBef>
                <a:spcPts val="300"/>
              </a:spcBef>
              <a:defRPr/>
            </a:pPr>
            <a:r>
              <a:rPr lang="en-US" altLang="en-US" dirty="0" err="1">
                <a:solidFill>
                  <a:schemeClr val="tx1"/>
                </a:solidFill>
                <a:latin typeface="Berlin Sans FB" panose="020E0602020502020306" pitchFamily="34" charset="0"/>
              </a:rPr>
              <a:t>Langkah</a:t>
            </a:r>
            <a:r>
              <a:rPr lang="en-US" altLang="en-US" dirty="0">
                <a:solidFill>
                  <a:schemeClr val="tx1"/>
                </a:solidFill>
                <a:latin typeface="Berlin Sans FB" panose="020E0602020502020306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Berlin Sans FB" panose="020E0602020502020306" pitchFamily="34" charset="0"/>
              </a:rPr>
              <a:t>Kegiatan</a:t>
            </a:r>
            <a:endParaRPr lang="en-US" altLang="en-US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49250" indent="-349250">
              <a:buFont typeface="+mj-lt"/>
              <a:buAutoNum type="arabicPeriod" startAt="10"/>
              <a:defRPr/>
            </a:pPr>
            <a:r>
              <a:rPr lang="id-ID" sz="2000" dirty="0">
                <a:latin typeface="Berlin Sans FB" panose="020E0602020502020306" pitchFamily="34" charset="0"/>
              </a:rPr>
              <a:t>Tim asesor mendiskusikan temuan-temuan dan hasil visitasi. </a:t>
            </a:r>
            <a:endParaRPr lang="en-US" sz="2000" dirty="0">
              <a:latin typeface="Berlin Sans FB" panose="020E0602020502020306" pitchFamily="34" charset="0"/>
            </a:endParaRPr>
          </a:p>
          <a:p>
            <a:pPr marL="349250" indent="-349250">
              <a:buFont typeface="+mj-lt"/>
              <a:buAutoNum type="arabicPeriod" startAt="10"/>
              <a:defRPr/>
            </a:pPr>
            <a:r>
              <a:rPr lang="id-ID" sz="2000" dirty="0">
                <a:latin typeface="Berlin Sans FB" panose="020E0602020502020306" pitchFamily="34" charset="0"/>
              </a:rPr>
              <a:t>Asesor menyampaikan dan mendiskusikan temuan</a:t>
            </a:r>
            <a:r>
              <a:rPr lang="en-US" sz="2000" dirty="0">
                <a:latin typeface="Berlin Sans FB" panose="020E0602020502020306" pitchFamily="34" charset="0"/>
              </a:rPr>
              <a:t>2</a:t>
            </a:r>
            <a:r>
              <a:rPr lang="id-ID" sz="2000" dirty="0">
                <a:latin typeface="Berlin Sans FB" panose="020E0602020502020306" pitchFamily="34" charset="0"/>
              </a:rPr>
              <a:t> visitasi kepada S/M. </a:t>
            </a:r>
            <a:endParaRPr lang="en-US" sz="2000" dirty="0">
              <a:latin typeface="Berlin Sans FB" panose="020E0602020502020306" pitchFamily="34" charset="0"/>
            </a:endParaRPr>
          </a:p>
          <a:p>
            <a:pPr marL="349250" indent="-349250">
              <a:buFont typeface="+mj-lt"/>
              <a:buAutoNum type="arabicPeriod" startAt="10"/>
              <a:defRPr/>
            </a:pPr>
            <a:r>
              <a:rPr lang="id-ID" sz="2000" dirty="0">
                <a:latin typeface="Berlin Sans FB" panose="020E0602020502020306" pitchFamily="34" charset="0"/>
              </a:rPr>
              <a:t>Kepala S/M </a:t>
            </a:r>
            <a:r>
              <a:rPr lang="en-US" sz="2000" dirty="0" err="1">
                <a:latin typeface="Berlin Sans FB" panose="020E0602020502020306" pitchFamily="34" charset="0"/>
              </a:rPr>
              <a:t>mengunduh</a:t>
            </a:r>
            <a:r>
              <a:rPr lang="en-US" sz="2000" dirty="0">
                <a:latin typeface="Berlin Sans FB" panose="020E0602020502020306" pitchFamily="34" charset="0"/>
              </a:rPr>
              <a:t> format </a:t>
            </a:r>
            <a:r>
              <a:rPr lang="id-ID" sz="2000" dirty="0">
                <a:latin typeface="Berlin Sans FB" panose="020E0602020502020306" pitchFamily="34" charset="0"/>
              </a:rPr>
              <a:t>Berita Acara Pelaksanaan Visitasi</a:t>
            </a:r>
            <a:r>
              <a:rPr lang="en-US" sz="2000" dirty="0">
                <a:latin typeface="Berlin Sans FB" panose="020E0602020502020306" pitchFamily="34" charset="0"/>
              </a:rPr>
              <a:t>, </a:t>
            </a:r>
            <a:r>
              <a:rPr lang="id-ID" sz="2000" dirty="0">
                <a:latin typeface="Berlin Sans FB" panose="020E0602020502020306" pitchFamily="34" charset="0"/>
              </a:rPr>
              <a:t>mengisi</a:t>
            </a:r>
            <a:r>
              <a:rPr lang="en-US" sz="2000" dirty="0">
                <a:latin typeface="Berlin Sans FB" panose="020E0602020502020306" pitchFamily="34" charset="0"/>
              </a:rPr>
              <a:t>,</a:t>
            </a:r>
            <a:r>
              <a:rPr lang="id-ID" sz="2000" dirty="0">
                <a:latin typeface="Berlin Sans FB" panose="020E0602020502020306" pitchFamily="34" charset="0"/>
              </a:rPr>
              <a:t> dan menandatangani</a:t>
            </a:r>
            <a:r>
              <a:rPr lang="en-US" sz="2000" dirty="0">
                <a:latin typeface="Berlin Sans FB" panose="020E0602020502020306" pitchFamily="34" charset="0"/>
              </a:rPr>
              <a:t>, </a:t>
            </a:r>
            <a:r>
              <a:rPr lang="en-US" sz="2000" dirty="0" err="1">
                <a:latin typeface="Berlin Sans FB" panose="020E0602020502020306" pitchFamily="34" charset="0"/>
              </a:rPr>
              <a:t>serta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mengunggah</a:t>
            </a:r>
            <a:r>
              <a:rPr lang="en-US" sz="2000" dirty="0">
                <a:latin typeface="Berlin Sans FB" panose="020E0602020502020306" pitchFamily="34" charset="0"/>
              </a:rPr>
              <a:t> file </a:t>
            </a:r>
            <a:r>
              <a:rPr lang="en-US" sz="2000" dirty="0" err="1">
                <a:latin typeface="Berlin Sans FB" panose="020E0602020502020306" pitchFamily="34" charset="0"/>
              </a:rPr>
              <a:t>hasil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pemindaian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id-ID" sz="2000" dirty="0">
                <a:latin typeface="Berlin Sans FB" panose="020E0602020502020306" pitchFamily="34" charset="0"/>
              </a:rPr>
              <a:t>Berita Acara Pelaksanaan Visitasi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pada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aplikasi</a:t>
            </a:r>
            <a:r>
              <a:rPr lang="en-US" sz="2000" dirty="0">
                <a:latin typeface="Berlin Sans FB" panose="020E0602020502020306" pitchFamily="34" charset="0"/>
              </a:rPr>
              <a:t> SISPENA S/M</a:t>
            </a:r>
            <a:r>
              <a:rPr lang="id-ID" sz="2000" dirty="0">
                <a:latin typeface="Berlin Sans FB" panose="020E0602020502020306" pitchFamily="34" charset="0"/>
              </a:rPr>
              <a:t>.</a:t>
            </a:r>
            <a:endParaRPr lang="en-US" sz="2000" dirty="0">
              <a:latin typeface="Berlin Sans FB" panose="020E0602020502020306" pitchFamily="34" charset="0"/>
            </a:endParaRPr>
          </a:p>
          <a:p>
            <a:pPr marL="349250" indent="-349250">
              <a:buFont typeface="+mj-lt"/>
              <a:buAutoNum type="arabicPeriod" startAt="10"/>
              <a:defRPr/>
            </a:pPr>
            <a:r>
              <a:rPr lang="id-ID" sz="2000" dirty="0">
                <a:latin typeface="Berlin Sans FB" panose="020E0602020502020306" pitchFamily="34" charset="0"/>
              </a:rPr>
              <a:t>Kepala S/M </a:t>
            </a:r>
            <a:r>
              <a:rPr lang="en-US" sz="2000" dirty="0" err="1">
                <a:latin typeface="Berlin Sans FB" panose="020E0602020502020306" pitchFamily="34" charset="0"/>
              </a:rPr>
              <a:t>mengunduh</a:t>
            </a:r>
            <a:r>
              <a:rPr lang="en-US" sz="2000" dirty="0">
                <a:latin typeface="Berlin Sans FB" panose="020E0602020502020306" pitchFamily="34" charset="0"/>
              </a:rPr>
              <a:t> format </a:t>
            </a:r>
            <a:r>
              <a:rPr lang="en-US" sz="2000" dirty="0" err="1">
                <a:latin typeface="Berlin Sans FB" panose="020E0602020502020306" pitchFamily="34" charset="0"/>
              </a:rPr>
              <a:t>Kartu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Kendali</a:t>
            </a:r>
            <a:r>
              <a:rPr lang="id-ID" sz="2000" dirty="0">
                <a:latin typeface="Berlin Sans FB" panose="020E0602020502020306" pitchFamily="34" charset="0"/>
              </a:rPr>
              <a:t> Proses Visitasi</a:t>
            </a:r>
            <a:r>
              <a:rPr lang="en-US" sz="2000" dirty="0">
                <a:latin typeface="Berlin Sans FB" panose="020E0602020502020306" pitchFamily="34" charset="0"/>
              </a:rPr>
              <a:t>, </a:t>
            </a:r>
            <a:r>
              <a:rPr lang="id-ID" sz="2000" dirty="0">
                <a:latin typeface="Berlin Sans FB" panose="020E0602020502020306" pitchFamily="34" charset="0"/>
              </a:rPr>
              <a:t>mengisi</a:t>
            </a:r>
            <a:r>
              <a:rPr lang="en-US" sz="2000" dirty="0">
                <a:latin typeface="Berlin Sans FB" panose="020E0602020502020306" pitchFamily="34" charset="0"/>
              </a:rPr>
              <a:t>,</a:t>
            </a:r>
            <a:r>
              <a:rPr lang="id-ID" sz="2000" dirty="0">
                <a:latin typeface="Berlin Sans FB" panose="020E0602020502020306" pitchFamily="34" charset="0"/>
              </a:rPr>
              <a:t> dan menandatangani</a:t>
            </a:r>
            <a:r>
              <a:rPr lang="en-US" sz="2000" dirty="0">
                <a:latin typeface="Berlin Sans FB" panose="020E0602020502020306" pitchFamily="34" charset="0"/>
              </a:rPr>
              <a:t>, </a:t>
            </a:r>
            <a:r>
              <a:rPr lang="en-US" sz="2000" dirty="0" err="1">
                <a:latin typeface="Berlin Sans FB" panose="020E0602020502020306" pitchFamily="34" charset="0"/>
              </a:rPr>
              <a:t>serta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mengunggah</a:t>
            </a:r>
            <a:r>
              <a:rPr lang="en-US" sz="2000" dirty="0">
                <a:latin typeface="Berlin Sans FB" panose="020E0602020502020306" pitchFamily="34" charset="0"/>
              </a:rPr>
              <a:t> file </a:t>
            </a:r>
            <a:r>
              <a:rPr lang="en-US" sz="2000" dirty="0" err="1">
                <a:latin typeface="Berlin Sans FB" panose="020E0602020502020306" pitchFamily="34" charset="0"/>
              </a:rPr>
              <a:t>hasil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pemindaian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kartu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kendali</a:t>
            </a:r>
            <a:r>
              <a:rPr lang="en-US" sz="2000" dirty="0">
                <a:latin typeface="Berlin Sans FB" panose="020E0602020502020306" pitchFamily="34" charset="0"/>
              </a:rPr>
              <a:t> proses </a:t>
            </a:r>
            <a:r>
              <a:rPr lang="en-US" sz="2000" dirty="0" err="1">
                <a:latin typeface="Berlin Sans FB" panose="020E0602020502020306" pitchFamily="34" charset="0"/>
              </a:rPr>
              <a:t>visitasi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pada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aplikasi</a:t>
            </a:r>
            <a:r>
              <a:rPr lang="en-US" sz="2000" dirty="0">
                <a:latin typeface="Berlin Sans FB" panose="020E0602020502020306" pitchFamily="34" charset="0"/>
              </a:rPr>
              <a:t> SISPENA S/M</a:t>
            </a:r>
            <a:r>
              <a:rPr lang="id-ID" sz="2000" dirty="0">
                <a:latin typeface="Berlin Sans FB" panose="020E0602020502020306" pitchFamily="34" charset="0"/>
              </a:rPr>
              <a:t>.</a:t>
            </a:r>
            <a:endParaRPr lang="en-US" sz="2000" dirty="0">
              <a:latin typeface="Berlin Sans FB" panose="020E0602020502020306" pitchFamily="34" charset="0"/>
            </a:endParaRPr>
          </a:p>
          <a:p>
            <a:pPr marL="349250" indent="-349250">
              <a:buFont typeface="+mj-lt"/>
              <a:buAutoNum type="arabicPeriod" startAt="10"/>
              <a:defRPr/>
            </a:pPr>
            <a:r>
              <a:rPr lang="en-US" sz="2000" dirty="0" err="1">
                <a:latin typeface="Berlin Sans FB" panose="020E0602020502020306" pitchFamily="34" charset="0"/>
              </a:rPr>
              <a:t>Masing-masing</a:t>
            </a:r>
            <a:r>
              <a:rPr lang="id-ID" sz="2000" dirty="0">
                <a:latin typeface="Berlin Sans FB" panose="020E0602020502020306" pitchFamily="34" charset="0"/>
              </a:rPr>
              <a:t> asesor </a:t>
            </a:r>
            <a:r>
              <a:rPr lang="en-US" sz="2000" dirty="0" err="1">
                <a:latin typeface="Berlin Sans FB" panose="020E0602020502020306" pitchFamily="34" charset="0"/>
              </a:rPr>
              <a:t>mengisi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hasil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visitasi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individu</a:t>
            </a:r>
            <a:r>
              <a:rPr lang="en-US" sz="2000" dirty="0">
                <a:latin typeface="Berlin Sans FB" panose="020E0602020502020306" pitchFamily="34" charset="0"/>
              </a:rPr>
              <a:t>; </a:t>
            </a:r>
            <a:r>
              <a:rPr lang="en-US" sz="2000" dirty="0" err="1">
                <a:latin typeface="Berlin Sans FB" panose="020E0602020502020306" pitchFamily="34" charset="0"/>
              </a:rPr>
              <a:t>dan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Ketua</a:t>
            </a:r>
            <a:r>
              <a:rPr lang="en-US" sz="2000" dirty="0">
                <a:latin typeface="Berlin Sans FB" panose="020E0602020502020306" pitchFamily="34" charset="0"/>
              </a:rPr>
              <a:t> Tim </a:t>
            </a:r>
            <a:r>
              <a:rPr lang="en-US" sz="2000" dirty="0" err="1">
                <a:latin typeface="Berlin Sans FB" panose="020E0602020502020306" pitchFamily="34" charset="0"/>
              </a:rPr>
              <a:t>Asesor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mengisi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hasil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visitasi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kelompok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dan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rekomendasi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hasil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visitasi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pada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aplikasi</a:t>
            </a:r>
            <a:r>
              <a:rPr lang="en-US" sz="2000" dirty="0">
                <a:latin typeface="Berlin Sans FB" panose="020E0602020502020306" pitchFamily="34" charset="0"/>
              </a:rPr>
              <a:t> SISPENA S/M</a:t>
            </a:r>
            <a:r>
              <a:rPr lang="id-ID" sz="2000" dirty="0">
                <a:latin typeface="Berlin Sans FB" panose="020E0602020502020306" pitchFamily="34" charset="0"/>
              </a:rPr>
              <a:t>. </a:t>
            </a:r>
            <a:endParaRPr lang="en-US" sz="2000" dirty="0">
              <a:latin typeface="Berlin Sans FB" panose="020E0602020502020306" pitchFamily="34" charset="0"/>
            </a:endParaRPr>
          </a:p>
          <a:p>
            <a:pPr marL="349250" indent="-349250">
              <a:buFont typeface="+mj-lt"/>
              <a:buAutoNum type="arabicPeriod" startAt="10"/>
              <a:defRPr/>
            </a:pPr>
            <a:r>
              <a:rPr lang="en-US" sz="2000" dirty="0" err="1">
                <a:latin typeface="Berlin Sans FB" panose="020E0602020502020306" pitchFamily="34" charset="0"/>
              </a:rPr>
              <a:t>Laporan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kelompok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dan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rekomendasi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dicetak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dari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aplikasi</a:t>
            </a:r>
            <a:r>
              <a:rPr lang="en-US" sz="2000" dirty="0">
                <a:latin typeface="Berlin Sans FB" panose="020E0602020502020306" pitchFamily="34" charset="0"/>
              </a:rPr>
              <a:t> SISPENA S/M </a:t>
            </a:r>
            <a:r>
              <a:rPr lang="en-US" sz="2000" dirty="0" err="1">
                <a:latin typeface="Berlin Sans FB" panose="020E0602020502020306" pitchFamily="34" charset="0"/>
              </a:rPr>
              <a:t>dan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ditandatangani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oleh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kedua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asesor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untuk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diserahkan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ke</a:t>
            </a:r>
            <a:r>
              <a:rPr lang="en-US" sz="2000" dirty="0">
                <a:latin typeface="Berlin Sans FB" panose="020E0602020502020306" pitchFamily="34" charset="0"/>
              </a:rPr>
              <a:t> BAP-S/M.</a:t>
            </a:r>
          </a:p>
          <a:p>
            <a:pPr marL="349250" indent="-349250">
              <a:buFont typeface="+mj-lt"/>
              <a:buAutoNum type="arabicPeriod" startAt="10"/>
              <a:defRPr/>
            </a:pPr>
            <a:r>
              <a:rPr lang="id-ID" sz="2000" dirty="0">
                <a:latin typeface="Berlin Sans FB" panose="020E0602020502020306" pitchFamily="34" charset="0"/>
              </a:rPr>
              <a:t>Asesor </a:t>
            </a:r>
            <a:r>
              <a:rPr lang="en-US" sz="2000" dirty="0" err="1">
                <a:latin typeface="Berlin Sans FB" panose="020E0602020502020306" pitchFamily="34" charset="0"/>
              </a:rPr>
              <a:t>mengunggah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dokumentasi</a:t>
            </a:r>
            <a:r>
              <a:rPr lang="id-ID" sz="2000" dirty="0">
                <a:latin typeface="Berlin Sans FB" panose="020E0602020502020306" pitchFamily="34" charset="0"/>
              </a:rPr>
              <a:t> visitasi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berupa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foto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id-ID" sz="2000" dirty="0">
                <a:latin typeface="Berlin Sans FB" panose="020E0602020502020306" pitchFamily="34" charset="0"/>
              </a:rPr>
              <a:t>sarana dan prasarana</a:t>
            </a:r>
            <a:r>
              <a:rPr lang="en-US" sz="2000" dirty="0">
                <a:latin typeface="Berlin Sans FB" panose="020E0602020502020306" pitchFamily="34" charset="0"/>
              </a:rPr>
              <a:t>,</a:t>
            </a:r>
            <a:r>
              <a:rPr lang="id-ID" sz="2000" dirty="0">
                <a:latin typeface="Berlin Sans FB" panose="020E0602020502020306" pitchFamily="34" charset="0"/>
              </a:rPr>
              <a:t> kegiatan S/M</a:t>
            </a:r>
            <a:r>
              <a:rPr lang="en-US" sz="2000" dirty="0">
                <a:latin typeface="Berlin Sans FB" panose="020E0602020502020306" pitchFamily="34" charset="0"/>
              </a:rPr>
              <a:t>, </a:t>
            </a:r>
            <a:r>
              <a:rPr lang="en-US" sz="2000" dirty="0" err="1">
                <a:latin typeface="Berlin Sans FB" panose="020E0602020502020306" pitchFamily="34" charset="0"/>
              </a:rPr>
              <a:t>dan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id-ID" sz="2000" dirty="0">
                <a:latin typeface="Berlin Sans FB" panose="020E0602020502020306" pitchFamily="34" charset="0"/>
              </a:rPr>
              <a:t>kegiatan visitasi</a:t>
            </a:r>
            <a:r>
              <a:rPr lang="en-US" sz="2000" dirty="0">
                <a:latin typeface="Berlin Sans FB" panose="020E0602020502020306" pitchFamily="34" charset="0"/>
              </a:rPr>
              <a:t>,</a:t>
            </a:r>
            <a:r>
              <a:rPr lang="id-ID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pada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aplikasi</a:t>
            </a:r>
            <a:r>
              <a:rPr lang="en-US" sz="2000" dirty="0">
                <a:latin typeface="Berlin Sans FB" panose="020E0602020502020306" pitchFamily="34" charset="0"/>
              </a:rPr>
              <a:t> SISPENA S/M.</a:t>
            </a:r>
          </a:p>
          <a:p>
            <a:pPr marL="349250" indent="-349250">
              <a:buFont typeface="+mj-lt"/>
              <a:buAutoNum type="arabicPeriod" startAt="10"/>
              <a:defRPr/>
            </a:pPr>
            <a:r>
              <a:rPr lang="id-ID" sz="2000" dirty="0">
                <a:latin typeface="Berlin Sans FB" panose="020E0602020502020306" pitchFamily="34" charset="0"/>
              </a:rPr>
              <a:t>BAP-S/M melakukan pengecekan kelengkapan laporan visitasi asesor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melalui</a:t>
            </a:r>
            <a:r>
              <a:rPr lang="en-US" sz="2000" dirty="0">
                <a:latin typeface="Berlin Sans FB" panose="020E0602020502020306" pitchFamily="34" charset="0"/>
              </a:rPr>
              <a:t> </a:t>
            </a:r>
            <a:r>
              <a:rPr lang="en-US" sz="2000" dirty="0" err="1">
                <a:latin typeface="Berlin Sans FB" panose="020E0602020502020306" pitchFamily="34" charset="0"/>
              </a:rPr>
              <a:t>aplikasi</a:t>
            </a:r>
            <a:r>
              <a:rPr lang="en-US" sz="2000" dirty="0">
                <a:latin typeface="Berlin Sans FB" panose="020E0602020502020306" pitchFamily="34" charset="0"/>
              </a:rPr>
              <a:t> SISPENA S/M</a:t>
            </a:r>
            <a:r>
              <a:rPr lang="id-ID" sz="2000" dirty="0">
                <a:latin typeface="Berlin Sans FB" panose="020E0602020502020306" pitchFamily="34" charset="0"/>
              </a:rPr>
              <a:t>.</a:t>
            </a:r>
            <a:r>
              <a:rPr lang="en-US" sz="2000" dirty="0">
                <a:latin typeface="Berlin Sans FB" panose="020E0602020502020306" pitchFamily="34" charset="0"/>
              </a:rPr>
              <a:t> (</a:t>
            </a:r>
            <a:r>
              <a:rPr lang="en-US" sz="2000" dirty="0">
                <a:latin typeface="Berlin Sans FB" panose="020E0602020502020306" pitchFamily="34" charset="0"/>
                <a:hlinkClick r:id="rId2" action="ppaction://hlinkfile"/>
              </a:rPr>
              <a:t>Format 5.1</a:t>
            </a:r>
            <a:r>
              <a:rPr lang="en-US" sz="2000" dirty="0">
                <a:latin typeface="Berlin Sans FB" panose="020E0602020502020306" pitchFamily="34" charset="0"/>
              </a:rPr>
              <a:t>)</a:t>
            </a:r>
          </a:p>
          <a:p>
            <a:pPr marL="349250" indent="-349250">
              <a:buFont typeface="+mj-lt"/>
              <a:buAutoNum type="arabicPeriod" startAt="10"/>
              <a:defRPr/>
            </a:pPr>
            <a:r>
              <a:rPr lang="id-ID" sz="2000" dirty="0">
                <a:latin typeface="Berlin Sans FB" panose="020E0602020502020306" pitchFamily="34" charset="0"/>
              </a:rPr>
              <a:t>BAP-S/M mengecek Kartu Kendali Proses Visitasi </a:t>
            </a:r>
            <a:r>
              <a:rPr lang="en-US" sz="2000" dirty="0" err="1">
                <a:latin typeface="Berlin Sans FB" panose="020E0602020502020306" pitchFamily="34" charset="0"/>
              </a:rPr>
              <a:t>melalui</a:t>
            </a:r>
            <a:r>
              <a:rPr lang="en-US" sz="2000" dirty="0">
                <a:latin typeface="Berlin Sans FB" panose="020E0602020502020306" pitchFamily="34" charset="0"/>
              </a:rPr>
              <a:t> SISPENA S/M</a:t>
            </a:r>
            <a:r>
              <a:rPr lang="id-ID" sz="2000" dirty="0">
                <a:latin typeface="Berlin Sans FB" panose="020E0602020502020306" pitchFamily="34" charset="0"/>
              </a:rPr>
              <a:t>.</a:t>
            </a:r>
            <a:endParaRPr lang="en-US" sz="20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401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22EF03-86DA-4BDF-8755-BAC5172BDC48}" type="slidenum">
              <a:rPr lang="en-US" altLang="en-US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16136" y="990600"/>
            <a:ext cx="8944820" cy="44012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7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lgerian" pitchFamily="82" charset="0"/>
              </a:rPr>
              <a:t>Permasalahan</a:t>
            </a:r>
            <a:endParaRPr lang="id-ID" sz="7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lgerian" pitchFamily="82" charset="0"/>
            </a:endParaRPr>
          </a:p>
          <a:p>
            <a:pPr algn="ctr">
              <a:defRPr/>
            </a:pPr>
            <a:endParaRPr lang="id-ID" sz="72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lgerian" pitchFamily="82" charset="0"/>
            </a:endParaRPr>
          </a:p>
          <a:p>
            <a:pPr algn="ctr">
              <a:defRPr/>
            </a:pPr>
            <a:r>
              <a:rPr lang="en-US" sz="3200" dirty="0" err="1">
                <a:latin typeface="Arial Black" panose="020B0A04020102020204" pitchFamily="34" charset="0"/>
              </a:rPr>
              <a:t>Kondisi</a:t>
            </a:r>
            <a:r>
              <a:rPr lang="en-US" sz="3200" dirty="0"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latin typeface="Arial Black" panose="020B0A04020102020204" pitchFamily="34" charset="0"/>
              </a:rPr>
              <a:t>sekolah</a:t>
            </a:r>
            <a:r>
              <a:rPr lang="en-US" sz="3200" dirty="0">
                <a:latin typeface="Arial Black" panose="020B0A04020102020204" pitchFamily="34" charset="0"/>
              </a:rPr>
              <a:t>/madrasah di Indonesia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en-US" sz="3200" dirty="0" err="1">
                <a:latin typeface="Arial Black" panose="020B0A04020102020204" pitchFamily="34" charset="0"/>
              </a:rPr>
              <a:t>masih</a:t>
            </a:r>
            <a:r>
              <a:rPr lang="en-US" sz="3200" dirty="0"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latin typeface="Arial Black" panose="020B0A04020102020204" pitchFamily="34" charset="0"/>
              </a:rPr>
              <a:t>sangat</a:t>
            </a:r>
            <a:r>
              <a:rPr lang="en-US" sz="3200" dirty="0"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latin typeface="Arial Black" panose="020B0A04020102020204" pitchFamily="34" charset="0"/>
              </a:rPr>
              <a:t>bervariasi</a:t>
            </a:r>
            <a:endParaRPr lang="en-US" sz="3200" dirty="0">
              <a:latin typeface="Arial Black" panose="020B0A04020102020204" pitchFamily="34" charset="0"/>
            </a:endParaRPr>
          </a:p>
          <a:p>
            <a:pPr algn="ctr">
              <a:defRPr/>
            </a:pPr>
            <a:endParaRPr lang="en-US" sz="7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lgerian" pitchFamily="8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1" name="Oval 10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544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53727E-E383-447B-842C-4839752D218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216453"/>
            <a:ext cx="9144000" cy="623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 rot="19448769">
            <a:off x="382392" y="2766665"/>
            <a:ext cx="8379217" cy="156966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sz="9600" b="1" dirty="0" err="1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Dokumen</a:t>
            </a:r>
            <a:r>
              <a:rPr lang="en-US" sz="9600" b="1" dirty="0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 </a:t>
            </a:r>
            <a:r>
              <a:rPr lang="en-US" sz="9600" b="1" dirty="0" err="1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belum</a:t>
            </a:r>
            <a:r>
              <a:rPr lang="en-US" sz="9600" b="1" dirty="0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 </a:t>
            </a:r>
            <a:r>
              <a:rPr lang="en-US" sz="9600" b="1" dirty="0" err="1">
                <a:solidFill>
                  <a:srgbClr val="FF0000"/>
                </a:solidFill>
                <a:latin typeface="Arabic Typesetting" pitchFamily="66" charset="-78"/>
                <a:cs typeface="Arabic Typesetting" pitchFamily="66" charset="-78"/>
              </a:rPr>
              <a:t>tertata</a:t>
            </a:r>
            <a:endParaRPr lang="en-US" sz="9600" b="1" dirty="0">
              <a:solidFill>
                <a:srgbClr val="FF0000"/>
              </a:solidFill>
              <a:latin typeface="Arabic Typesetting" pitchFamily="66" charset="-78"/>
              <a:cs typeface="Arabic Typesetting" pitchFamily="66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5867400"/>
            <a:ext cx="9144000" cy="990600"/>
            <a:chOff x="0" y="5867400"/>
            <a:chExt cx="9144000" cy="990600"/>
          </a:xfrm>
        </p:grpSpPr>
        <p:sp>
          <p:nvSpPr>
            <p:cNvPr id="6" name="Rectangle 5"/>
            <p:cNvSpPr/>
            <p:nvPr/>
          </p:nvSpPr>
          <p:spPr>
            <a:xfrm>
              <a:off x="0" y="5867400"/>
              <a:ext cx="9144000" cy="9906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 smtClean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PERANGKAT  AKREDITASI</a:t>
              </a:r>
            </a:p>
            <a:p>
              <a:pPr algn="ctr"/>
              <a:r>
                <a:rPr lang="id-ID" altLang="id-ID" dirty="0" smtClean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“Akreditasi </a:t>
              </a:r>
              <a:r>
                <a:rPr lang="id-ID" altLang="id-ID" dirty="0">
                  <a:solidFill>
                    <a:schemeClr val="accent6">
                      <a:lumMod val="50000"/>
                    </a:schemeClr>
                  </a:solidFill>
                  <a:latin typeface="Monotype Corsiva" pitchFamily="66" charset="0"/>
                  <a:ea typeface="Arial Unicode MS" pitchFamily="34" charset="-128"/>
                  <a:cs typeface="Arial Unicode MS" pitchFamily="34" charset="-128"/>
                </a:rPr>
                <a:t>Bermutu untuk Pendidikan Bermutu”</a:t>
              </a:r>
            </a:p>
            <a:p>
              <a:pPr algn="ctr"/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5965032"/>
              <a:ext cx="609600" cy="76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8077200" y="5949751"/>
              <a:ext cx="950845" cy="777280"/>
              <a:chOff x="8077200" y="5949751"/>
              <a:chExt cx="950845" cy="77728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136683" y="5949751"/>
                <a:ext cx="833991" cy="777280"/>
                <a:chOff x="5410200" y="3840955"/>
                <a:chExt cx="952500" cy="1046163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5410200" y="3840955"/>
                  <a:ext cx="952500" cy="10461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410200" y="4191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5410200" y="45720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5410200" y="4267200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5410200" y="4495799"/>
                  <a:ext cx="952500" cy="1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5410200" y="41148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5410200" y="46482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5410200" y="40386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5410200" y="4724400"/>
                  <a:ext cx="9525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ectangle 9"/>
              <p:cNvSpPr/>
              <p:nvPr/>
            </p:nvSpPr>
            <p:spPr>
              <a:xfrm>
                <a:off x="8077200" y="6206904"/>
                <a:ext cx="950845" cy="2629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id-ID" sz="1100" dirty="0">
                    <a:ln w="9525">
                      <a:solidFill>
                        <a:srgbClr val="FFFF66"/>
                      </a:solidFill>
                      <a:miter lim="800000"/>
                    </a:ln>
                    <a:solidFill>
                      <a:srgbClr val="FFFF66"/>
                    </a:solidFill>
                    <a:latin typeface="Rockwell" panose="02060603020205020403" pitchFamily="18" charset="0"/>
                  </a:rPr>
                  <a:t>B A N    S M </a:t>
                </a:r>
                <a:endParaRPr lang="en-US" sz="1100" dirty="0">
                  <a:ln w="9525">
                    <a:solidFill>
                      <a:srgbClr val="FFFF66"/>
                    </a:solidFill>
                    <a:miter lim="800000"/>
                  </a:ln>
                  <a:solidFill>
                    <a:srgbClr val="FFFF66"/>
                  </a:solidFill>
                  <a:latin typeface="Rockwell" panose="02060603020205020403" pitchFamily="18" charset="0"/>
                </a:endParaRPr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01" t="23482" r="30721" b="42934"/>
              <a:stretch>
                <a:fillRect/>
              </a:stretch>
            </p:blipFill>
            <p:spPr bwMode="auto">
              <a:xfrm>
                <a:off x="8323384" y="6209827"/>
                <a:ext cx="469707" cy="45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2063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ANCHTO" val="262"/>
  <p:tag name="HOTSPOTTYPE" val="DefinedInNavigator"/>
  <p:tag name="DEFINEDINNAVIGATOR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Designs\Azure.pot</Template>
  <TotalTime>6429</TotalTime>
  <Words>2795</Words>
  <Application>Microsoft Office PowerPoint</Application>
  <PresentationFormat>On-screen Show (4:3)</PresentationFormat>
  <Paragraphs>656</Paragraphs>
  <Slides>43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1_Office Theme</vt:lpstr>
      <vt:lpstr>PowerPoint Presentation</vt:lpstr>
      <vt:lpstr>PowerPoint Presentation</vt:lpstr>
      <vt:lpstr>Rekapitulasi data sekolah</vt:lpstr>
      <vt:lpstr>PERSYARATAN AKREDITASI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Sebagian sekolah/madrasah  sarana dan prasarana yang sangat memprihatinkan</vt:lpstr>
      <vt:lpstr>Sebagian sekolah/madrasah sudah memiliki sarana dan prasarana yang sangat memadai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Dinamika Peraturan Menteri</vt:lpstr>
      <vt:lpstr>REVISI INSTRUMEN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CONTOH: INSTRUMEN, PETUNJUK TEKNIS , INSTRUMEN PENGUMPULAN DATA DAN INFORMASI PENDUKUNG</vt:lpstr>
      <vt:lpstr>Petunjuk Teknis</vt:lpstr>
      <vt:lpstr>Dibuktikan dengan</vt:lpstr>
      <vt:lpstr>Data dan Informasi Pendukung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KERANGKA DASAR PEMBANGUNAN PENDIDIKAN  JANGKA MENENGAH  2004-2009</dc:title>
  <dc:creator>HHS4 - HHS FTUI</dc:creator>
  <cp:lastModifiedBy>User</cp:lastModifiedBy>
  <cp:revision>566</cp:revision>
  <cp:lastPrinted>1601-01-01T00:00:00Z</cp:lastPrinted>
  <dcterms:created xsi:type="dcterms:W3CDTF">2004-11-29T04:48:26Z</dcterms:created>
  <dcterms:modified xsi:type="dcterms:W3CDTF">2017-04-04T04:22:21Z</dcterms:modified>
</cp:coreProperties>
</file>